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406" r:id="rId2"/>
    <p:sldId id="256" r:id="rId3"/>
    <p:sldId id="354" r:id="rId4"/>
    <p:sldId id="405" r:id="rId5"/>
    <p:sldId id="357" r:id="rId6"/>
    <p:sldId id="395" r:id="rId7"/>
    <p:sldId id="290" r:id="rId8"/>
    <p:sldId id="273" r:id="rId9"/>
    <p:sldId id="358" r:id="rId10"/>
    <p:sldId id="360" r:id="rId11"/>
    <p:sldId id="364" r:id="rId12"/>
    <p:sldId id="362" r:id="rId13"/>
    <p:sldId id="363" r:id="rId14"/>
    <p:sldId id="365" r:id="rId15"/>
    <p:sldId id="367" r:id="rId16"/>
    <p:sldId id="368" r:id="rId17"/>
    <p:sldId id="371" r:id="rId18"/>
    <p:sldId id="369" r:id="rId19"/>
    <p:sldId id="370" r:id="rId20"/>
    <p:sldId id="372" r:id="rId21"/>
    <p:sldId id="374" r:id="rId22"/>
    <p:sldId id="373" r:id="rId23"/>
    <p:sldId id="391" r:id="rId24"/>
    <p:sldId id="390" r:id="rId25"/>
    <p:sldId id="377" r:id="rId26"/>
    <p:sldId id="404" r:id="rId27"/>
    <p:sldId id="397" r:id="rId28"/>
    <p:sldId id="396" r:id="rId29"/>
    <p:sldId id="291" r:id="rId30"/>
    <p:sldId id="399" r:id="rId31"/>
    <p:sldId id="392" r:id="rId32"/>
    <p:sldId id="400" r:id="rId33"/>
    <p:sldId id="401" r:id="rId34"/>
    <p:sldId id="394" r:id="rId35"/>
    <p:sldId id="403" r:id="rId36"/>
    <p:sldId id="398" r:id="rId37"/>
    <p:sldId id="402" r:id="rId38"/>
    <p:sldId id="375" r:id="rId39"/>
    <p:sldId id="389" r:id="rId40"/>
    <p:sldId id="379" r:id="rId41"/>
    <p:sldId id="380" r:id="rId42"/>
    <p:sldId id="296" r:id="rId43"/>
    <p:sldId id="301" r:id="rId44"/>
    <p:sldId id="353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341E8-4983-4BD1-BACE-3A0C7786F90D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F388B-36A4-429E-B7AC-7744B44E4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19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298" indent="-28280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1227" indent="-22624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3718" indent="-22624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6209" indent="-22624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8700" indent="-2262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1190" indent="-2262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3681" indent="-2262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6172" indent="-2262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A7030E-8326-4872-9A95-6B94E34A4E7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9684" indent="-169684">
              <a:spcBef>
                <a:spcPct val="0"/>
              </a:spcBef>
              <a:buFontTx/>
              <a:buChar char="-"/>
            </a:pPr>
            <a:endParaRPr lang="en-US" altLang="en-US" sz="16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00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298" indent="-28280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1227" indent="-22624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3718" indent="-22624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6209" indent="-22624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8700" indent="-2262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1190" indent="-2262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3681" indent="-2262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6172" indent="-2262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E5CE8E-9FA2-4D9B-BE18-099F04501F6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298" indent="-28280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1227" indent="-22624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3718" indent="-22624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6209" indent="-22624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8700" indent="-2262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1190" indent="-2262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3681" indent="-2262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6172" indent="-2262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DADDAD-DCC2-428D-9A97-B8F53B776AF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00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298" indent="-28280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1227" indent="-22624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3718" indent="-22624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6209" indent="-22624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8700" indent="-2262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1190" indent="-2262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3681" indent="-2262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6172" indent="-2262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B0ECA9-7681-4ECF-B69B-4BF14E6855F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298" indent="-28280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1227" indent="-22624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3718" indent="-22624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6209" indent="-22624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8700" indent="-2262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1190" indent="-2262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3681" indent="-2262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6172" indent="-2262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4FDA00-ADAE-4E56-8681-7C95F9D0D9B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6427" y="4346865"/>
            <a:ext cx="5485146" cy="41154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00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298" indent="-28280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1227" indent="-22624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3718" indent="-22624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6209" indent="-22624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8700" indent="-2262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1190" indent="-2262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3681" indent="-2262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6172" indent="-2262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4FE388-F922-4068-8D77-C2D2AD68161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298" indent="-28280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1227" indent="-22624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3718" indent="-22624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6209" indent="-22624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8700" indent="-2262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1190" indent="-2262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3681" indent="-2262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6172" indent="-2262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26671C-0F93-4089-9FC7-F4F5B18E27D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298" indent="-28280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1227" indent="-22624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3718" indent="-22624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6209" indent="-22624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8700" indent="-2262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1190" indent="-2262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3681" indent="-2262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6172" indent="-2262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35E807-14CA-46A8-97A0-43926A85D37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16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DD91-126A-47B2-93F0-870009484BD0}" type="datetime1">
              <a:rPr lang="en-US" smtClean="0"/>
              <a:t>8/18/2016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BCA6-3A0C-4A3F-A4B9-E33248034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7634-8594-4C94-BBAD-9DB666259A07}" type="datetime1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BCA6-3A0C-4A3F-A4B9-E33248034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BBFF-2BB6-418A-88E5-E76212128A9A}" type="datetime1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BCA6-3A0C-4A3F-A4B9-E33248034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45EB9-3548-4C1B-95BC-87D94B6FC28B}" type="datetime1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BCA6-3A0C-4A3F-A4B9-E33248034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48009-3FFD-46B1-800B-74AF70A823DE}" type="datetime1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BCA6-3A0C-4A3F-A4B9-E33248034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DE2B-42F9-492D-AC5A-C6C959EFFE2B}" type="datetime1">
              <a:rPr lang="en-US" smtClean="0"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BCA6-3A0C-4A3F-A4B9-E33248034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19F6-73A2-42E7-A5F9-3A432AD1C037}" type="datetime1">
              <a:rPr lang="en-US" smtClean="0"/>
              <a:t>8/18/2016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BCA6-3A0C-4A3F-A4B9-E33248034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F6BA9-026D-43C0-8F68-BDE83F9F4352}" type="datetime1">
              <a:rPr lang="en-US" smtClean="0"/>
              <a:t>8/18/2016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BCA6-3A0C-4A3F-A4B9-E33248034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85E2-4025-4AE7-8F24-EE53D9033468}" type="datetime1">
              <a:rPr lang="en-US" smtClean="0"/>
              <a:t>8/18/2016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BCA6-3A0C-4A3F-A4B9-E33248034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30A5-BDFC-4DD1-AA33-9D213EFB7511}" type="datetime1">
              <a:rPr lang="en-US" smtClean="0"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BCA6-3A0C-4A3F-A4B9-E33248034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8F4C-050D-4B56-9FFD-A48606BE069C}" type="datetime1">
              <a:rPr lang="en-US" smtClean="0"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324BCA6-3A0C-4A3F-A4B9-E332480347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AA6C26-8CF8-41FB-83E2-85DACA0EB1EA}" type="datetime1">
              <a:rPr lang="en-US" smtClean="0"/>
              <a:t>8/18/2016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24BCA6-3A0C-4A3F-A4B9-E332480347B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udmbrazil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udmbrazil/" TargetMode="External"/><Relationship Id="rId2" Type="http://schemas.openxmlformats.org/officeDocument/2006/relationships/hyperlink" Target="http://www.udmercy.edu/academicaffairs/fulbright/gpa/index.htm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7851648" cy="1066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Lessons from Brazil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BCA6-3A0C-4A3F-A4B9-E332480347BA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79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7044" y="1143000"/>
            <a:ext cx="8305800" cy="13716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U.S. Department of Education’s Fulbright Hays </a:t>
            </a:r>
            <a:br>
              <a:rPr lang="en-US" sz="3600" b="1" dirty="0" smtClean="0"/>
            </a:br>
            <a:r>
              <a:rPr lang="en-US" sz="3600" b="1" dirty="0" smtClean="0"/>
              <a:t>Group Projects Abroad</a:t>
            </a:r>
            <a:br>
              <a:rPr lang="en-US" sz="3600" b="1" dirty="0" smtClean="0"/>
            </a:br>
            <a:r>
              <a:rPr lang="en-US" sz="3600" b="1" dirty="0" smtClean="0"/>
              <a:t>Program Purpose</a:t>
            </a:r>
          </a:p>
        </p:txBody>
      </p:sp>
      <p:sp>
        <p:nvSpPr>
          <p:cNvPr id="14341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67E66832-03BF-408E-914C-486366D94409}" type="slidenum">
              <a:rPr lang="en-US" altLang="en-US" smtClean="0">
                <a:solidFill>
                  <a:srgbClr val="898989"/>
                </a:solidFill>
                <a:latin typeface="Times New Roman" pitchFamily="18" charset="0"/>
              </a:rPr>
              <a:pPr>
                <a:defRPr/>
              </a:pPr>
              <a:t>10</a:t>
            </a:fld>
            <a:endParaRPr lang="en-US" altLang="en-US" dirty="0" smtClean="0">
              <a:solidFill>
                <a:srgbClr val="898989"/>
              </a:solidFill>
              <a:latin typeface="Times New Roman" pitchFamily="18" charset="0"/>
            </a:endParaRP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1001713" y="2514600"/>
            <a:ext cx="7256462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368AEB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914400" indent="-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368AEB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68AEB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v"/>
              <a:defRPr/>
            </a:pPr>
            <a:endParaRPr lang="en-US" altLang="zh-CN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eaLnBrk="1" hangingPunct="1">
              <a:spcBef>
                <a:spcPct val="0"/>
              </a:spcBef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v"/>
              <a:defRPr/>
            </a:pPr>
            <a:r>
              <a:rPr lang="en-US" altLang="zh-CN" sz="3600" b="1" dirty="0" smtClean="0">
                <a:solidFill>
                  <a:schemeClr val="accent1">
                    <a:lumMod val="50000"/>
                  </a:schemeClr>
                </a:solidFill>
              </a:rPr>
              <a:t>To support overseas training, research and curriculum development in modern foreign languages and area studies.</a:t>
            </a:r>
          </a:p>
          <a:p>
            <a:pPr lvl="1" eaLnBrk="1" hangingPunct="1">
              <a:spcBef>
                <a:spcPct val="0"/>
              </a:spcBef>
              <a:buClr>
                <a:srgbClr val="FF9933"/>
              </a:buClr>
              <a:buSzPct val="75000"/>
              <a:buFont typeface="Wingdings" pitchFamily="2" charset="2"/>
              <a:buChar char="v"/>
              <a:defRPr/>
            </a:pPr>
            <a:endParaRPr lang="en-US" altLang="zh-CN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Area Studies</a:t>
            </a:r>
          </a:p>
        </p:txBody>
      </p:sp>
      <p:sp>
        <p:nvSpPr>
          <p:cNvPr id="20485" name="Slide Number Placeholder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D3569E07-88BD-4C85-922F-5EC61C8B1691}" type="slidenum">
              <a:rPr lang="en-US" altLang="en-US" smtClean="0">
                <a:solidFill>
                  <a:srgbClr val="898989"/>
                </a:solidFill>
                <a:latin typeface="Times New Roman" pitchFamily="18" charset="0"/>
              </a:rPr>
              <a:pPr>
                <a:defRPr/>
              </a:pPr>
              <a:t>11</a:t>
            </a:fld>
            <a:endParaRPr lang="en-US" altLang="en-US" dirty="0" smtClean="0">
              <a:solidFill>
                <a:srgbClr val="898989"/>
              </a:solidFill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905000"/>
            <a:ext cx="7572375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 program of comprehensive study of the aspects of a society or societies, including the study of their geography, history, culture, economy, politics, international relations, or languages.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endParaRPr lang="en-US" sz="12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Project participants may also be working in </a:t>
            </a:r>
            <a:r>
              <a:rPr lang="en-US" sz="2000" b="1" i="1" u="sng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interdisciplinary areas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such as business, health, social work, math, science, counseling, engineering, the environment and technology.  If an educator or student is working in a variety of subject areas, s/he must spend the majority of his/her time working with eligible subjects.</a:t>
            </a:r>
          </a:p>
        </p:txBody>
      </p:sp>
    </p:spTree>
    <p:extLst>
      <p:ext uri="{BB962C8B-B14F-4D97-AF65-F5344CB8AC3E}">
        <p14:creationId xmlns:p14="http://schemas.microsoft.com/office/powerpoint/2010/main" val="78056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FY 2015 Grant Competition</a:t>
            </a:r>
          </a:p>
        </p:txBody>
      </p:sp>
      <p:sp>
        <p:nvSpPr>
          <p:cNvPr id="15364" name="Slide Number Placeholder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E9AC6BC8-7989-4FD6-93E2-C58669B77173}" type="slidenum">
              <a:rPr lang="en-US" altLang="en-US" smtClean="0">
                <a:solidFill>
                  <a:srgbClr val="898989"/>
                </a:solidFill>
                <a:latin typeface="Times New Roman" pitchFamily="18" charset="0"/>
              </a:rPr>
              <a:pPr>
                <a:defRPr/>
              </a:pPr>
              <a:t>12</a:t>
            </a:fld>
            <a:endParaRPr lang="en-US" altLang="en-US" dirty="0" smtClean="0">
              <a:solidFill>
                <a:srgbClr val="898989"/>
              </a:solidFill>
              <a:latin typeface="Times New Roman" pitchFamily="18" charset="0"/>
            </a:endParaRP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782638" y="1295400"/>
            <a:ext cx="76962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368AEB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368AEB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68AEB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dirty="0" smtClean="0"/>
              <a:t>	</a:t>
            </a:r>
          </a:p>
          <a:p>
            <a:pPr eaLnBrk="1" hangingPunct="1">
              <a:spcBef>
                <a:spcPct val="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</a:rPr>
              <a:t>Estimated Available Funds:  $1,361,000</a:t>
            </a:r>
          </a:p>
          <a:p>
            <a:pPr eaLnBrk="1" hangingPunct="1">
              <a:spcBef>
                <a:spcPct val="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endParaRPr lang="en-US" alt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</a:rPr>
              <a:t>Estimated Range of Awards:  $50,000 - $125,000</a:t>
            </a:r>
          </a:p>
          <a:p>
            <a:pPr eaLnBrk="1" hangingPunct="1">
              <a:spcBef>
                <a:spcPct val="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endParaRPr lang="en-US" alt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</a:rPr>
              <a:t>Estimated Average Size of Awards:  $80,058</a:t>
            </a:r>
          </a:p>
        </p:txBody>
      </p:sp>
    </p:spTree>
    <p:extLst>
      <p:ext uri="{BB962C8B-B14F-4D97-AF65-F5344CB8AC3E}">
        <p14:creationId xmlns:p14="http://schemas.microsoft.com/office/powerpoint/2010/main" val="35569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Applicant Eligibility</a:t>
            </a:r>
          </a:p>
        </p:txBody>
      </p:sp>
      <p:sp>
        <p:nvSpPr>
          <p:cNvPr id="17413" name="Slide Number Placeholder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FF130201-6A08-478C-A13F-B4ABD1611D0B}" type="slidenum">
              <a:rPr lang="en-US" altLang="en-US" smtClean="0">
                <a:solidFill>
                  <a:srgbClr val="898989"/>
                </a:solidFill>
                <a:latin typeface="Times New Roman" pitchFamily="18" charset="0"/>
              </a:rPr>
              <a:pPr>
                <a:defRPr/>
              </a:pPr>
              <a:t>13</a:t>
            </a:fld>
            <a:endParaRPr lang="en-US" altLang="en-US" dirty="0" smtClean="0">
              <a:solidFill>
                <a:srgbClr val="898989"/>
              </a:solidFill>
              <a:latin typeface="Times New Roman" pitchFamily="18" charset="0"/>
            </a:endParaRPr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685800" y="2133600"/>
            <a:ext cx="7848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368AEB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368AEB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68AEB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</a:rPr>
              <a:t>Eligible Applicants—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alt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</a:rPr>
              <a:t>Institutions of higher education;</a:t>
            </a:r>
          </a:p>
          <a:p>
            <a:pPr eaLnBrk="1" hangingPunct="1">
              <a:spcBef>
                <a:spcPct val="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</a:rPr>
              <a:t>State departments of education;</a:t>
            </a:r>
          </a:p>
          <a:p>
            <a:pPr eaLnBrk="1" hangingPunct="1">
              <a:spcBef>
                <a:spcPct val="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</a:rPr>
              <a:t>Private nonprofit educational organizations; and</a:t>
            </a:r>
          </a:p>
          <a:p>
            <a:pPr eaLnBrk="1" hangingPunct="1">
              <a:spcBef>
                <a:spcPct val="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</a:rPr>
              <a:t>Consortia of institutions, departments, and organizations.</a:t>
            </a:r>
          </a:p>
        </p:txBody>
      </p:sp>
    </p:spTree>
    <p:extLst>
      <p:ext uri="{BB962C8B-B14F-4D97-AF65-F5344CB8AC3E}">
        <p14:creationId xmlns:p14="http://schemas.microsoft.com/office/powerpoint/2010/main" val="60934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</a:rPr>
              <a:t>Project Types</a:t>
            </a:r>
          </a:p>
        </p:txBody>
      </p:sp>
      <p:sp>
        <p:nvSpPr>
          <p:cNvPr id="21508" name="Slide Number Placeholder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6489199B-99B3-4B94-8039-70CF03223FDF}" type="slidenum">
              <a:rPr lang="en-US" altLang="en-US" smtClean="0">
                <a:solidFill>
                  <a:srgbClr val="898989"/>
                </a:solidFill>
                <a:latin typeface="Times New Roman" pitchFamily="18" charset="0"/>
              </a:rPr>
              <a:pPr>
                <a:defRPr/>
              </a:pPr>
              <a:t>14</a:t>
            </a:fld>
            <a:endParaRPr lang="en-US" altLang="en-US" dirty="0" smtClean="0">
              <a:solidFill>
                <a:srgbClr val="898989"/>
              </a:solidFill>
              <a:latin typeface="Times New Roman" pitchFamily="18" charset="0"/>
            </a:endParaRP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990600" y="3124200"/>
            <a:ext cx="7543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spcBef>
                <a:spcPct val="20000"/>
              </a:spcBef>
              <a:buClr>
                <a:srgbClr val="368AEB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368AEB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68AEB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en-US" altLang="en-US" sz="4000" dirty="0" smtClean="0">
                <a:solidFill>
                  <a:schemeClr val="accent1">
                    <a:lumMod val="50000"/>
                  </a:schemeClr>
                </a:solidFill>
              </a:rPr>
              <a:t>Short-Term Seminar</a:t>
            </a:r>
          </a:p>
          <a:p>
            <a:pPr eaLnBrk="1" hangingPunct="1">
              <a:spcBef>
                <a:spcPct val="0"/>
              </a:spcBef>
              <a:buClr>
                <a:schemeClr val="tx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en-US" altLang="en-US" sz="4000" dirty="0" smtClean="0">
                <a:solidFill>
                  <a:srgbClr val="C00000"/>
                </a:solidFill>
              </a:rPr>
              <a:t>Curriculum Development</a:t>
            </a:r>
          </a:p>
          <a:p>
            <a:pPr eaLnBrk="1" hangingPunct="1">
              <a:spcBef>
                <a:spcPct val="0"/>
              </a:spcBef>
              <a:buClr>
                <a:schemeClr val="tx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en-US" altLang="en-US" sz="4000" dirty="0" smtClean="0">
                <a:solidFill>
                  <a:schemeClr val="accent1">
                    <a:lumMod val="50000"/>
                  </a:schemeClr>
                </a:solidFill>
              </a:rPr>
              <a:t>Group Research or Study</a:t>
            </a:r>
          </a:p>
        </p:txBody>
      </p:sp>
    </p:spTree>
    <p:extLst>
      <p:ext uri="{BB962C8B-B14F-4D97-AF65-F5344CB8AC3E}">
        <p14:creationId xmlns:p14="http://schemas.microsoft.com/office/powerpoint/2010/main" val="56421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690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Curriculum Development Project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3555" name="TextBox 7"/>
          <p:cNvSpPr txBox="1">
            <a:spLocks noChangeArrowheads="1"/>
          </p:cNvSpPr>
          <p:nvPr/>
        </p:nvSpPr>
        <p:spPr bwMode="auto">
          <a:xfrm>
            <a:off x="-25400" y="1306513"/>
            <a:ext cx="7181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368AEB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914400" indent="-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368AEB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68AEB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>
                <a:srgbClr val="FF9933"/>
              </a:buClr>
              <a:buFontTx/>
              <a:buNone/>
              <a:defRPr/>
            </a:pPr>
            <a:r>
              <a:rPr lang="en-US" altLang="en-US" sz="2400" b="1" u="sng" dirty="0" smtClean="0">
                <a:solidFill>
                  <a:schemeClr val="accent1">
                    <a:lumMod val="50000"/>
                  </a:schemeClr>
                </a:solidFill>
              </a:rPr>
              <a:t>Project Features</a:t>
            </a:r>
            <a:r>
              <a:rPr lang="en-US" altLang="en-US" sz="24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1697038"/>
            <a:ext cx="89916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368AEB"/>
              </a:buClr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68AE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368AEB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fontAlgn="auto">
              <a:spcAft>
                <a:spcPts val="0"/>
              </a:spcAft>
              <a:buFont typeface="Arial"/>
              <a:buNone/>
              <a:defRPr/>
            </a:pPr>
            <a:endParaRPr lang="en-US" sz="12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Acquire first-hand resource materials including artifacts, books, documents, educational films, museum reproductions, recordings, and other instructional material for curriculum development in modern foreign language and area studies;</a:t>
            </a:r>
          </a:p>
          <a:p>
            <a:pPr fontAlgn="auto">
              <a:spcAft>
                <a:spcPts val="0"/>
              </a:spcAft>
              <a:defRPr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Provide for systematic use and dissemination in the United States of the acquired materials; and</a:t>
            </a:r>
          </a:p>
          <a:p>
            <a:pPr fontAlgn="auto">
              <a:spcAft>
                <a:spcPts val="0"/>
              </a:spcAft>
              <a:defRPr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Resource materials include artifacts, books, documents, educational films, museum reproductions, recordings, and other instructional material. </a:t>
            </a: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B7E071-D780-496F-B11C-3D5DB27577A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732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690563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Short-Term Seminar and Curriculum </a:t>
            </a:r>
            <a:b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Development Project Details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991600" cy="4800600"/>
          </a:xfrm>
        </p:spPr>
        <p:txBody>
          <a:bodyPr rtlCol="0">
            <a:normAutofit/>
          </a:bodyPr>
          <a:lstStyle/>
          <a:p>
            <a:pPr marL="457200" lvl="1" indent="0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/>
              <a:buNone/>
              <a:defRPr/>
            </a:pPr>
            <a:r>
              <a:rPr lang="en-US" sz="2400" b="1" u="sng" dirty="0" smtClean="0"/>
              <a:t>Timeframe and Participant Numbers</a:t>
            </a:r>
            <a:r>
              <a:rPr lang="en-US" sz="2400" b="1" dirty="0" smtClean="0"/>
              <a:t>:</a:t>
            </a:r>
          </a:p>
          <a:p>
            <a:pPr marL="1371600" lvl="2" indent="-457200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v"/>
              <a:defRPr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Minimum 4 weeks host country</a:t>
            </a:r>
          </a:p>
          <a:p>
            <a:pPr marL="1371600" lvl="2" indent="-457200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v"/>
              <a:defRPr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Grant performance period:  18 months</a:t>
            </a:r>
          </a:p>
          <a:p>
            <a:pPr marL="1371600" lvl="2" indent="-457200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v"/>
              <a:defRPr/>
            </a:pPr>
            <a:r>
              <a:rPr lang="en-US" sz="2000" b="1" u="sng" dirty="0" smtClean="0">
                <a:solidFill>
                  <a:schemeClr val="accent1">
                    <a:lumMod val="50000"/>
                  </a:schemeClr>
                </a:solidFill>
              </a:rPr>
              <a:t>4 weeks:  12 participants + Project Director = 13 </a:t>
            </a:r>
            <a:r>
              <a:rPr lang="en-US" sz="2000" b="1" u="sng" dirty="0" smtClean="0">
                <a:solidFill>
                  <a:srgbClr val="FF0000"/>
                </a:solidFill>
              </a:rPr>
              <a:t>minimum</a:t>
            </a:r>
          </a:p>
          <a:p>
            <a:pPr marL="1371600" lvl="2" indent="-457200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v"/>
              <a:defRPr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6 weeks:  10 participants + Project Director = 11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minimum</a:t>
            </a:r>
          </a:p>
          <a:p>
            <a:pPr marL="1371600" lvl="2" indent="-457200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v"/>
              <a:defRPr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8 weeks:  8 participants + Project Director = 9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minimum</a:t>
            </a:r>
          </a:p>
          <a:p>
            <a:pPr marL="1371600" lvl="2" indent="-457200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/>
            </a:pPr>
            <a:endParaRPr lang="en-US" sz="2000" b="1" dirty="0" smtClean="0">
              <a:cs typeface="Times New Roman" pitchFamily="18" charset="0"/>
            </a:endParaRPr>
          </a:p>
          <a:p>
            <a:pPr marL="457200" lvl="1" indent="0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/>
              <a:buNone/>
              <a:defRPr/>
            </a:pPr>
            <a:r>
              <a:rPr lang="en-US" sz="2400" b="1" u="sng" dirty="0" smtClean="0"/>
              <a:t>Maximum Grant Award</a:t>
            </a:r>
            <a:r>
              <a:rPr lang="en-US" sz="2400" b="1" dirty="0" smtClean="0"/>
              <a:t>:  </a:t>
            </a:r>
          </a:p>
          <a:p>
            <a:pPr marL="1371600" lvl="2" indent="-457200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v"/>
              <a:defRPr/>
            </a:pPr>
            <a:r>
              <a:rPr lang="en-US" sz="2000" b="1" u="sng" dirty="0" smtClean="0">
                <a:solidFill>
                  <a:schemeClr val="accent1">
                    <a:lumMod val="50000"/>
                  </a:schemeClr>
                </a:solidFill>
              </a:rPr>
              <a:t>Up to $100,000 for 4-5 week projects*</a:t>
            </a:r>
          </a:p>
          <a:p>
            <a:pPr marL="1371600" lvl="2" indent="-457200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v"/>
              <a:defRPr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Up to $110,000 for 6-7 week projects*</a:t>
            </a:r>
          </a:p>
          <a:p>
            <a:pPr marL="1371600" lvl="2" indent="-457200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v"/>
              <a:defRPr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Up to $125,000 for 8+ week projects*</a:t>
            </a:r>
          </a:p>
          <a:p>
            <a:pPr marL="914400" lvl="2" indent="0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5000"/>
              <a:buFont typeface="Arial"/>
              <a:buNone/>
              <a:defRPr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*equals time spent in host country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lvl="3" eaLnBrk="1" fontAlgn="auto" hangingPunct="1">
              <a:spcAft>
                <a:spcPts val="0"/>
              </a:spcAft>
              <a:buFont typeface="Arial"/>
              <a:buChar char="–"/>
              <a:defRPr/>
            </a:pPr>
            <a:endParaRPr lang="en-US" sz="1200" dirty="0" smtClean="0"/>
          </a:p>
          <a:p>
            <a:pPr lvl="3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200" dirty="0" smtClean="0"/>
          </a:p>
          <a:p>
            <a:pPr lvl="2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600" dirty="0" smtClean="0"/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en-US" dirty="0"/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DD1F71-F5DC-4972-81FE-BA0EDF0C2B7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742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Phases to the GPA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Pre-departure programming </a:t>
            </a:r>
            <a:r>
              <a:rPr lang="en-US" dirty="0" smtClean="0"/>
              <a:t>– UDM: Feb - June</a:t>
            </a:r>
          </a:p>
          <a:p>
            <a:r>
              <a:rPr lang="en-US" b="1" dirty="0" smtClean="0"/>
              <a:t>Overseas experience </a:t>
            </a:r>
            <a:r>
              <a:rPr lang="en-US" dirty="0" smtClean="0"/>
              <a:t>- July</a:t>
            </a:r>
          </a:p>
          <a:p>
            <a:r>
              <a:rPr lang="en-US" b="1" dirty="0" smtClean="0"/>
              <a:t>Follow-up phase </a:t>
            </a:r>
            <a:r>
              <a:rPr lang="en-US" dirty="0" smtClean="0"/>
              <a:t>– August – December – project submission + 2 year presentation period to follow.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BCA6-3A0C-4A3F-A4B9-E332480347B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40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112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</a:rPr>
              <a:t>1.</a:t>
            </a:r>
            <a:r>
              <a:rPr lang="en-US" altLang="en-US" sz="3600" dirty="0" smtClean="0"/>
              <a:t>  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</a:rPr>
              <a:t>Pre-departure Phase </a:t>
            </a:r>
            <a:r>
              <a:rPr lang="en-US" altLang="en-US" sz="3400" dirty="0" smtClean="0">
                <a:solidFill>
                  <a:schemeClr val="accent1">
                    <a:lumMod val="50000"/>
                  </a:schemeClr>
                </a:solidFill>
              </a:rPr>
              <a:t>(16 hours minimum)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25650"/>
            <a:ext cx="8077200" cy="4800600"/>
          </a:xfrm>
        </p:spPr>
        <p:txBody>
          <a:bodyPr rtlCol="0">
            <a:normAutofit lnSpcReduction="10000"/>
          </a:bodyPr>
          <a:lstStyle/>
          <a:p>
            <a:pPr marL="990600" lvl="1" indent="-419100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charset="0"/>
              <a:buChar char="§"/>
              <a:defRPr/>
            </a:pPr>
            <a:r>
              <a:rPr lang="en-US" sz="3200" b="1" dirty="0"/>
              <a:t>Pre-departure preparation</a:t>
            </a:r>
          </a:p>
          <a:p>
            <a:pPr marL="1371600" lvl="2" indent="-285750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 charset="0"/>
              <a:buChar char="ü"/>
              <a:defRPr/>
            </a:pP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cs typeface="宋体" charset="0"/>
              </a:rPr>
              <a:t>Lectures on the country of study</a:t>
            </a:r>
          </a:p>
          <a:p>
            <a:pPr marL="1371600" lvl="2" indent="-285750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 charset="0"/>
              <a:buChar char="ü"/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Advanced reading materials</a:t>
            </a:r>
          </a:p>
          <a:p>
            <a:pPr marL="990600" lvl="1" indent="-419100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charset="0"/>
              <a:buChar char="§"/>
              <a:defRPr/>
            </a:pPr>
            <a:r>
              <a:rPr lang="en-US" sz="3200" b="1" dirty="0"/>
              <a:t>Pre-departure orientation</a:t>
            </a:r>
          </a:p>
          <a:p>
            <a:pPr marL="1371600" lvl="2" indent="-285750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 charset="0"/>
              <a:buChar char="ü"/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Guidelines on curriculum development</a:t>
            </a:r>
          </a:p>
          <a:p>
            <a:pPr marL="1371600" lvl="2" indent="-285750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 charset="0"/>
              <a:buChar char="ü"/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Discussions on daily living/traveling in host country</a:t>
            </a:r>
          </a:p>
          <a:p>
            <a:pPr marL="1371600" lvl="2" indent="-285750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 charset="0"/>
              <a:buChar char="ü"/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Team building</a:t>
            </a:r>
          </a:p>
          <a:p>
            <a:pPr marL="1371600" lvl="2" indent="-285750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 charset="0"/>
              <a:buChar char="ü"/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Team assignment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and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individual proposed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project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1371600" lvl="2" indent="-285750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 charset="0"/>
              <a:buChar char="ü"/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Language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training (we completed ½ of our language studies prior to departure at UDM)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1371600" lvl="2" indent="-285750" eaLnBrk="1" fontAlgn="auto" hangingPunct="1">
              <a:spcAft>
                <a:spcPts val="0"/>
              </a:spcAft>
              <a:buClr>
                <a:schemeClr val="tx1"/>
              </a:buClr>
              <a:buSzPct val="75000"/>
              <a:buFont typeface="Wingdings" charset="0"/>
              <a:buChar char="ü"/>
              <a:defRPr/>
            </a:pPr>
            <a:endParaRPr lang="en-US" b="1" dirty="0"/>
          </a:p>
          <a:p>
            <a:pPr marL="1752600" lvl="3" indent="-209550" eaLnBrk="1" fontAlgn="auto" hangingPunct="1">
              <a:spcAft>
                <a:spcPts val="0"/>
              </a:spcAft>
              <a:buClr>
                <a:schemeClr val="tx1"/>
              </a:buClr>
              <a:buSzPct val="75000"/>
              <a:buFont typeface="Wingdings" charset="0"/>
              <a:buNone/>
              <a:defRPr/>
            </a:pPr>
            <a:r>
              <a:rPr lang="en-US" b="1" i="1" dirty="0"/>
              <a:t>	</a:t>
            </a:r>
          </a:p>
          <a:p>
            <a:pPr marL="1371600" lvl="2" indent="-285750" eaLnBrk="1" fontAlgn="auto" hangingPunct="1">
              <a:spcAft>
                <a:spcPts val="0"/>
              </a:spcAft>
              <a:buClr>
                <a:schemeClr val="tx1"/>
              </a:buClr>
              <a:buSzPct val="75000"/>
              <a:buFontTx/>
              <a:buNone/>
              <a:defRPr/>
            </a:pPr>
            <a:endParaRPr lang="en-US" sz="2000" b="1" i="1" dirty="0"/>
          </a:p>
          <a:p>
            <a:pPr marL="609600" indent="-609600" eaLnBrk="1" fontAlgn="auto" hangingPunct="1">
              <a:spcAft>
                <a:spcPts val="0"/>
              </a:spcAft>
              <a:buFont typeface="Webdings" charset="0"/>
              <a:buNone/>
              <a:defRPr/>
            </a:pPr>
            <a:endParaRPr lang="en-US" sz="2000" b="1" i="1" dirty="0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368AEB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368AEB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68AEB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23E9440E-D9E1-4FBE-8BEA-7F4EACFC4D2D}" type="slidenum">
              <a:rPr lang="en-US" altLang="en-US" sz="1400" smtClean="0">
                <a:latin typeface="Arial" pitchFamily="34" charset="0"/>
                <a:ea typeface="MS PGothic" pitchFamily="34" charset="-128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18</a:t>
            </a:fld>
            <a:endParaRPr lang="en-US" altLang="en-US" sz="140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26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2. Overseas Phase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-381000" y="1981200"/>
            <a:ext cx="8950325" cy="4395788"/>
          </a:xfrm>
        </p:spPr>
        <p:txBody>
          <a:bodyPr/>
          <a:lstStyle/>
          <a:p>
            <a:pPr marL="1879600" lvl="3" indent="-336550" eaLnBrk="1" hangingPunct="1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en-US" altLang="en-US" sz="3200" b="1" dirty="0" smtClean="0">
                <a:solidFill>
                  <a:schemeClr val="accent1">
                    <a:lumMod val="50000"/>
                  </a:schemeClr>
                </a:solidFill>
              </a:rPr>
              <a:t>Daily itinerary, very detailed</a:t>
            </a:r>
          </a:p>
          <a:p>
            <a:pPr marL="1879600" lvl="3" indent="-336550" eaLnBrk="1" hangingPunct="1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en-US" altLang="zh-CN" sz="3200" b="1" dirty="0" smtClean="0">
                <a:solidFill>
                  <a:schemeClr val="accent1">
                    <a:lumMod val="50000"/>
                  </a:schemeClr>
                </a:solidFill>
              </a:rPr>
              <a:t>Academic lectures</a:t>
            </a:r>
          </a:p>
          <a:p>
            <a:pPr marL="1879600" lvl="3" indent="-336550" eaLnBrk="1" hangingPunct="1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en-US" altLang="en-US" sz="3200" b="1" dirty="0" smtClean="0">
                <a:solidFill>
                  <a:schemeClr val="accent1">
                    <a:lumMod val="50000"/>
                  </a:schemeClr>
                </a:solidFill>
                <a:ea typeface="SimSun" pitchFamily="2" charset="-122"/>
              </a:rPr>
              <a:t>Language study (Portuguese)</a:t>
            </a:r>
            <a:endParaRPr lang="en-US" altLang="en-US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879600" lvl="3" indent="-336550" eaLnBrk="1" hangingPunct="1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en-US" altLang="zh-CN" sz="3200" b="1" dirty="0" smtClean="0">
                <a:solidFill>
                  <a:schemeClr val="accent1">
                    <a:lumMod val="50000"/>
                  </a:schemeClr>
                </a:solidFill>
              </a:rPr>
              <a:t>Field trips and cultural  activities</a:t>
            </a:r>
            <a:endParaRPr lang="en-US" altLang="en-US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879600" lvl="3" indent="-336550" eaLnBrk="1" hangingPunct="1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en-US" altLang="en-US" sz="3200" b="1" dirty="0" smtClean="0">
                <a:solidFill>
                  <a:schemeClr val="accent1">
                    <a:lumMod val="50000"/>
                  </a:schemeClr>
                </a:solidFill>
              </a:rPr>
              <a:t>Debriefings/evaluations</a:t>
            </a:r>
          </a:p>
          <a:p>
            <a:pPr marL="1879600" lvl="3" indent="-336550" eaLnBrk="1" hangingPunct="1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en-US" altLang="en-US" sz="3200" b="1" dirty="0" smtClean="0">
                <a:solidFill>
                  <a:schemeClr val="accent1">
                    <a:lumMod val="50000"/>
                  </a:schemeClr>
                </a:solidFill>
              </a:rPr>
              <a:t>Travel arrangements and accommodations</a:t>
            </a:r>
          </a:p>
          <a:p>
            <a:pPr marL="812800" indent="-812800" eaLnBrk="1" hangingPunct="1">
              <a:defRPr/>
            </a:pPr>
            <a:endParaRPr lang="en-US" altLang="en-US" sz="3600" b="1" dirty="0" smtClean="0"/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368AEB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368AEB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68AEB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1A1512C2-6B1C-47EC-BCFE-6980095C1DE5}" type="slidenum">
              <a:rPr lang="en-US" altLang="en-US" sz="1400" smtClean="0">
                <a:latin typeface="Arial" pitchFamily="34" charset="0"/>
                <a:ea typeface="MS PGothic" pitchFamily="34" charset="-128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19</a:t>
            </a:fld>
            <a:endParaRPr lang="en-US" altLang="en-US" sz="140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92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UDM/Fulbright Hays </a:t>
            </a:r>
            <a:br>
              <a:rPr lang="en-US" dirty="0" smtClean="0"/>
            </a:br>
            <a:r>
              <a:rPr lang="en-US" dirty="0" smtClean="0"/>
              <a:t>Group Project Abroad </a:t>
            </a:r>
            <a:br>
              <a:rPr lang="en-US" dirty="0" smtClean="0"/>
            </a:br>
            <a:r>
              <a:rPr lang="en-US" dirty="0" smtClean="0"/>
              <a:t>Curriculum Enhancement Project in Northeast Brazil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Lessons from Brazil:</a:t>
            </a:r>
          </a:p>
          <a:p>
            <a:r>
              <a:rPr lang="en-US" dirty="0" smtClean="0"/>
              <a:t>UDM Faculty Reflections &amp; Curriculum Projects Discussion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BCA6-3A0C-4A3F-A4B9-E332480347B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7772400" cy="762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3. Follow-up Phase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-457200" y="1981200"/>
            <a:ext cx="9601200" cy="4395788"/>
          </a:xfrm>
        </p:spPr>
        <p:txBody>
          <a:bodyPr/>
          <a:lstStyle/>
          <a:p>
            <a:pPr marL="1879600" lvl="3" indent="-336550" eaLnBrk="1" hangingPunct="1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en-US" altLang="en-US" sz="3200" b="1" dirty="0" smtClean="0">
                <a:solidFill>
                  <a:schemeClr val="accent1">
                    <a:lumMod val="50000"/>
                  </a:schemeClr>
                </a:solidFill>
              </a:rPr>
              <a:t>End of seminar evaluation</a:t>
            </a:r>
          </a:p>
          <a:p>
            <a:pPr marL="1879600" lvl="3" indent="-336550" eaLnBrk="1" hangingPunct="1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en-US" altLang="zh-CN" sz="3200" b="1" dirty="0" smtClean="0">
                <a:solidFill>
                  <a:schemeClr val="accent1">
                    <a:lumMod val="50000"/>
                  </a:schemeClr>
                </a:solidFill>
              </a:rPr>
              <a:t>Staff development (workshops and conferences)</a:t>
            </a:r>
            <a:endParaRPr lang="en-US" altLang="en-US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879600" lvl="3" indent="-336550" eaLnBrk="1" hangingPunct="1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en-US" altLang="en-US" sz="3200" b="1" dirty="0" smtClean="0">
                <a:solidFill>
                  <a:schemeClr val="accent1">
                    <a:lumMod val="50000"/>
                  </a:schemeClr>
                </a:solidFill>
              </a:rPr>
              <a:t>Curriculum or research projects and dissemination plan</a:t>
            </a:r>
            <a:r>
              <a:rPr lang="en-US" altLang="zh-CN" sz="3200" b="1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endParaRPr lang="en-US" altLang="en-US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879600" lvl="3" indent="-336550" eaLnBrk="1" hangingPunct="1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en-US" altLang="en-US" sz="3200" b="1" dirty="0" smtClean="0">
                <a:solidFill>
                  <a:schemeClr val="accent1">
                    <a:lumMod val="50000"/>
                  </a:schemeClr>
                </a:solidFill>
              </a:rPr>
              <a:t>Future outreach activities (collaboration, cooperation</a:t>
            </a:r>
            <a:r>
              <a:rPr lang="en-US" altLang="zh-CN" sz="3200" b="1" dirty="0" smtClean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en-US" altLang="en-US" sz="3200" b="1" dirty="0" smtClean="0">
                <a:solidFill>
                  <a:schemeClr val="accent1">
                    <a:lumMod val="50000"/>
                  </a:schemeClr>
                </a:solidFill>
              </a:rPr>
              <a:t>networking)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368AEB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368AEB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68AEB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145879FB-33CA-4B09-8361-1615AA6F0A75}" type="slidenum">
              <a:rPr lang="en-US" altLang="en-US" sz="1400" smtClean="0">
                <a:latin typeface="Arial" pitchFamily="34" charset="0"/>
                <a:ea typeface="MS PGothic" pitchFamily="34" charset="-128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20</a:t>
            </a:fld>
            <a:endParaRPr lang="en-US" altLang="en-US" sz="140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26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b="1" dirty="0" smtClean="0">
                <a:solidFill>
                  <a:schemeClr val="accent1">
                    <a:lumMod val="50000"/>
                  </a:schemeClr>
                </a:solidFill>
              </a:rPr>
              <a:t>Program Overview – Selection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077200" cy="4724400"/>
          </a:xfr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marL="457200" indent="-457200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Plan of Operation			(20 points)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Quality of Key Personnel			(10 points)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Budget and Cost Effectiveness		(10 points)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Evaluation				(20 points)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Adequacy of Resources			(5 points)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Impact					(15 points)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Relevance to Institutional Dev.		(5 points)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Need for Overseas Experience		(10 points)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Program Priorities			</a:t>
            </a:r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(10 points)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 charset="2"/>
              <a:buNone/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	TOTAL								105 points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en-US" sz="800" dirty="0" smtClean="0">
              <a:solidFill>
                <a:srgbClr val="0E0E14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en-US" sz="28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en-US" dirty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391717-AF0B-4C12-809D-376CBF251AA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357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the case for the need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UDM’s new Core thematic areas</a:t>
            </a:r>
          </a:p>
          <a:p>
            <a:r>
              <a:rPr lang="en-US" dirty="0" smtClean="0"/>
              <a:t>UDM’s strategic plan</a:t>
            </a:r>
          </a:p>
          <a:p>
            <a:r>
              <a:rPr lang="en-US" dirty="0" smtClean="0"/>
              <a:t>Detroit school’s/students’ needs</a:t>
            </a:r>
          </a:p>
          <a:p>
            <a:r>
              <a:rPr lang="en-US" dirty="0" smtClean="0"/>
              <a:t>City of Detroit’s needs/recent bankruptcy – depleted resources</a:t>
            </a:r>
          </a:p>
          <a:p>
            <a:r>
              <a:rPr lang="en-US" dirty="0" smtClean="0"/>
              <a:t>Enhancing partnership with local African American museums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BCA6-3A0C-4A3F-A4B9-E332480347B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41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7851648" cy="1066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Why Brazil?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BCA6-3A0C-4A3F-A4B9-E332480347BA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95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Northeast Brazil:</a:t>
            </a:r>
            <a:br>
              <a:rPr lang="en-US" dirty="0" smtClean="0"/>
            </a:br>
            <a:r>
              <a:rPr lang="en-US" dirty="0" smtClean="0"/>
              <a:t>Geographical Importance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3657600" cy="4434840"/>
          </a:xfrm>
        </p:spPr>
        <p:txBody>
          <a:bodyPr>
            <a:normAutofit/>
          </a:bodyPr>
          <a:lstStyle/>
          <a:p>
            <a:r>
              <a:rPr lang="en-US" dirty="0" smtClean="0"/>
              <a:t>We selected Northeast Brazil – </a:t>
            </a:r>
            <a:r>
              <a:rPr lang="en-US" b="1" dirty="0" smtClean="0"/>
              <a:t>in the states </a:t>
            </a:r>
            <a:r>
              <a:rPr lang="en-US" b="1" dirty="0"/>
              <a:t>of Bahia and </a:t>
            </a:r>
            <a:r>
              <a:rPr lang="en-US" b="1" dirty="0" err="1"/>
              <a:t>Maranhão</a:t>
            </a:r>
            <a:r>
              <a:rPr lang="en-US" b="1" dirty="0"/>
              <a:t> </a:t>
            </a:r>
            <a:r>
              <a:rPr lang="en-US" dirty="0" smtClean="0"/>
              <a:t>- as the area where participants conduct </a:t>
            </a:r>
            <a:r>
              <a:rPr lang="en-US" dirty="0"/>
              <a:t>their </a:t>
            </a:r>
            <a:r>
              <a:rPr lang="en-US" dirty="0" smtClean="0"/>
              <a:t>research.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BCA6-3A0C-4A3F-A4B9-E332480347BA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747058"/>
            <a:ext cx="4648200" cy="4806142"/>
          </a:xfrm>
        </p:spPr>
      </p:pic>
    </p:spTree>
    <p:extLst>
      <p:ext uri="{BB962C8B-B14F-4D97-AF65-F5344CB8AC3E}">
        <p14:creationId xmlns:p14="http://schemas.microsoft.com/office/powerpoint/2010/main" val="1705795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GPA Goal: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Goal</a:t>
            </a:r>
            <a:r>
              <a:rPr lang="en-US" dirty="0"/>
              <a:t>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 </a:t>
            </a:r>
            <a:r>
              <a:rPr lang="en-US" dirty="0"/>
              <a:t>give participants multiple perspectives of the African-American experience through scholarly research and dialogue in Northeast Brazil to inform learning, build and enhance resources and internationalize their curricula in meaningful and measurable ways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8400"/>
            <a:ext cx="4267200" cy="350520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BCA6-3A0C-4A3F-A4B9-E332480347B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6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smtClean="0"/>
              <a:t>Project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Build UDM curricular collaborations locally and globally</a:t>
            </a:r>
            <a:endParaRPr lang="en-US" dirty="0"/>
          </a:p>
          <a:p>
            <a:r>
              <a:rPr lang="en-US" dirty="0"/>
              <a:t>Build on past successful </a:t>
            </a:r>
            <a:r>
              <a:rPr lang="en-US" dirty="0" smtClean="0"/>
              <a:t>UDM experiences </a:t>
            </a:r>
            <a:r>
              <a:rPr lang="en-US" dirty="0"/>
              <a:t>and </a:t>
            </a:r>
            <a:r>
              <a:rPr lang="en-US" dirty="0" smtClean="0"/>
              <a:t>relationships </a:t>
            </a:r>
            <a:r>
              <a:rPr lang="en-US" dirty="0"/>
              <a:t>in Brazil </a:t>
            </a:r>
          </a:p>
          <a:p>
            <a:r>
              <a:rPr lang="en-US" dirty="0" smtClean="0"/>
              <a:t>Enhance </a:t>
            </a:r>
            <a:r>
              <a:rPr lang="en-US" dirty="0"/>
              <a:t>Brazilian Portuguese language </a:t>
            </a:r>
            <a:r>
              <a:rPr lang="en-US" dirty="0" smtClean="0"/>
              <a:t>resources at UDM</a:t>
            </a:r>
            <a:endParaRPr lang="en-US" dirty="0"/>
          </a:p>
          <a:p>
            <a:r>
              <a:rPr lang="en-US" sz="2400" dirty="0"/>
              <a:t>G</a:t>
            </a:r>
            <a:r>
              <a:rPr lang="en-US" sz="2400" dirty="0" smtClean="0"/>
              <a:t>ain </a:t>
            </a:r>
            <a:r>
              <a:rPr lang="en-US" sz="2400" dirty="0"/>
              <a:t>intercultural competence by investigating cultural products, practices, and perspectives through the 5Cs</a:t>
            </a:r>
            <a:endParaRPr lang="en-US" dirty="0"/>
          </a:p>
          <a:p>
            <a:r>
              <a:rPr lang="en-US" sz="2400" dirty="0"/>
              <a:t>L</a:t>
            </a:r>
            <a:r>
              <a:rPr lang="en-US" sz="2400" dirty="0" smtClean="0"/>
              <a:t>everage </a:t>
            </a:r>
            <a:r>
              <a:rPr lang="en-US" sz="2400" dirty="0"/>
              <a:t>technology to record experiences, develop and store curriculum </a:t>
            </a:r>
            <a:r>
              <a:rPr lang="en-US" sz="2400" dirty="0" smtClean="0"/>
              <a:t>projects: e-Portfolios product</a:t>
            </a:r>
            <a:endParaRPr lang="en-US" sz="2400" dirty="0"/>
          </a:p>
          <a:p>
            <a:r>
              <a:rPr lang="en-US" sz="2400" dirty="0" smtClean="0"/>
              <a:t>Generate </a:t>
            </a:r>
            <a:r>
              <a:rPr lang="en-US" sz="2400" dirty="0"/>
              <a:t>and disseminate research and scholarly products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BCA6-3A0C-4A3F-A4B9-E332480347B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continuities in NE Brazil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3200400" cy="443484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Northeast Brazil is where most African slaves were imported and where the African presence remains dominant.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BCA6-3A0C-4A3F-A4B9-E332480347BA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62200"/>
            <a:ext cx="3429000" cy="2819399"/>
          </a:xfrm>
        </p:spPr>
      </p:pic>
    </p:spTree>
    <p:extLst>
      <p:ext uri="{BB962C8B-B14F-4D97-AF65-F5344CB8AC3E}">
        <p14:creationId xmlns:p14="http://schemas.microsoft.com/office/powerpoint/2010/main" val="1782893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Northeast Brazil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Bahia is the fourth most populous Brazilian state and has the largest African population; 80% of the population self-classify as brown or black.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 capitol city of Salvador, with </a:t>
            </a:r>
            <a:r>
              <a:rPr lang="en-US" dirty="0" smtClean="0"/>
              <a:t>2.7 </a:t>
            </a:r>
            <a:r>
              <a:rPr lang="en-US" dirty="0"/>
              <a:t>million people, the culture is ruled by visible African ideals.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1200"/>
            <a:ext cx="4038600" cy="3886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BCA6-3A0C-4A3F-A4B9-E332480347B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723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Programming in Brazil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Portuguese </a:t>
            </a:r>
            <a:r>
              <a:rPr lang="en-US" b="1" dirty="0" smtClean="0"/>
              <a:t>Language - </a:t>
            </a:r>
            <a:r>
              <a:rPr lang="en-US" dirty="0" smtClean="0"/>
              <a:t>with </a:t>
            </a:r>
            <a:r>
              <a:rPr lang="en-US" dirty="0"/>
              <a:t>emphasis </a:t>
            </a:r>
            <a:r>
              <a:rPr lang="en-US" dirty="0" smtClean="0"/>
              <a:t>on the 3 modes of communication</a:t>
            </a:r>
            <a:r>
              <a:rPr lang="en-US" dirty="0"/>
              <a:t>.</a:t>
            </a:r>
          </a:p>
          <a:p>
            <a:endParaRPr lang="en-US" b="1" dirty="0" smtClean="0"/>
          </a:p>
          <a:p>
            <a:r>
              <a:rPr lang="en-US" b="1" dirty="0" smtClean="0"/>
              <a:t>Lectures &amp; Site Visits:</a:t>
            </a:r>
            <a:endParaRPr lang="en-US" dirty="0"/>
          </a:p>
          <a:p>
            <a:pPr lvl="0"/>
            <a:r>
              <a:rPr lang="en-US" dirty="0" smtClean="0"/>
              <a:t>The </a:t>
            </a:r>
            <a:r>
              <a:rPr lang="en-US" dirty="0"/>
              <a:t>Economic and Political Formation of Brazil</a:t>
            </a:r>
          </a:p>
          <a:p>
            <a:pPr lvl="0"/>
            <a:r>
              <a:rPr lang="en-US" dirty="0"/>
              <a:t>The Myth of Racial Democracy: Social Construction of Race in Brazil</a:t>
            </a:r>
          </a:p>
          <a:p>
            <a:pPr lvl="0"/>
            <a:r>
              <a:rPr lang="en-US" dirty="0"/>
              <a:t>The Black Movement in Brazil</a:t>
            </a:r>
          </a:p>
          <a:p>
            <a:pPr lvl="0"/>
            <a:r>
              <a:rPr lang="en-US" dirty="0" smtClean="0"/>
              <a:t>The Bahia Street Girls Project</a:t>
            </a:r>
          </a:p>
          <a:p>
            <a:pPr lvl="0"/>
            <a:r>
              <a:rPr lang="en-US" dirty="0"/>
              <a:t>The Northeast of Brazil: Occupation and Land Issues </a:t>
            </a:r>
          </a:p>
          <a:p>
            <a:pPr lvl="0"/>
            <a:r>
              <a:rPr lang="en-US" dirty="0"/>
              <a:t>Racism, Discrimination and Religious Intolerance</a:t>
            </a:r>
          </a:p>
          <a:p>
            <a:pPr lvl="0"/>
            <a:r>
              <a:rPr lang="en-US" dirty="0"/>
              <a:t>African-Brazilian Religion and Symbolism</a:t>
            </a:r>
          </a:p>
          <a:p>
            <a:pPr lvl="0"/>
            <a:r>
              <a:rPr lang="en-US" dirty="0" err="1"/>
              <a:t>Candomble</a:t>
            </a:r>
            <a:r>
              <a:rPr lang="en-US" dirty="0"/>
              <a:t>: The Reconstruction of African Civilization in Brazil</a:t>
            </a:r>
          </a:p>
          <a:p>
            <a:r>
              <a:rPr lang="en-US" b="1" dirty="0"/>
              <a:t> </a:t>
            </a:r>
            <a:r>
              <a:rPr lang="en-US" dirty="0"/>
              <a:t>The African Contribution to Contemporary Brazilian Society </a:t>
            </a:r>
          </a:p>
          <a:p>
            <a:pPr lvl="0"/>
            <a:r>
              <a:rPr lang="en-US" dirty="0"/>
              <a:t>The History of African Presence: Reconstructing Civilizations </a:t>
            </a:r>
          </a:p>
          <a:p>
            <a:pPr lvl="0"/>
            <a:r>
              <a:rPr lang="en-US" dirty="0" err="1"/>
              <a:t>Quilombos</a:t>
            </a:r>
            <a:r>
              <a:rPr lang="en-US" dirty="0"/>
              <a:t> Reminiscent Communities and the Demand for Land     </a:t>
            </a:r>
          </a:p>
          <a:p>
            <a:pPr lvl="0"/>
            <a:r>
              <a:rPr lang="en-US" dirty="0"/>
              <a:t>The Slave Trade and its Impact on both sides of the Atlantic</a:t>
            </a:r>
          </a:p>
          <a:p>
            <a:pPr lvl="0"/>
            <a:r>
              <a:rPr lang="en-US" dirty="0"/>
              <a:t>African-Brazilian Women: Issues of Race and Culture</a:t>
            </a:r>
          </a:p>
          <a:p>
            <a:pPr lvl="0"/>
            <a:r>
              <a:rPr lang="en-US" dirty="0"/>
              <a:t>History of African-Brazilian Dance</a:t>
            </a:r>
          </a:p>
          <a:p>
            <a:pPr lvl="0"/>
            <a:r>
              <a:rPr lang="en-US" dirty="0"/>
              <a:t>Indigenous Musical Instruments of Brazil</a:t>
            </a:r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BCA6-3A0C-4A3F-A4B9-E332480347B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26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objectives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PART I</a:t>
            </a:r>
          </a:p>
          <a:p>
            <a:r>
              <a:rPr lang="en-US" dirty="0" smtClean="0"/>
              <a:t>Discuss the GPA </a:t>
            </a:r>
          </a:p>
          <a:p>
            <a:pPr lvl="1"/>
            <a:r>
              <a:rPr lang="en-US" dirty="0" smtClean="0"/>
              <a:t>Fulbright Hays programs – where you can find info on US Dept. of Ed and UDM’s websites</a:t>
            </a:r>
          </a:p>
          <a:p>
            <a:pPr lvl="1"/>
            <a:r>
              <a:rPr lang="en-US" dirty="0" smtClean="0"/>
              <a:t>How UDM’s GPA fits our current strategic plan and mission</a:t>
            </a:r>
          </a:p>
          <a:p>
            <a:pPr lvl="1"/>
            <a:r>
              <a:rPr lang="en-US" dirty="0" smtClean="0"/>
              <a:t>Brazil GPA’s purpose</a:t>
            </a:r>
            <a:r>
              <a:rPr lang="en-US" dirty="0"/>
              <a:t>, goals, objectives, </a:t>
            </a:r>
            <a:r>
              <a:rPr lang="en-US" dirty="0" smtClean="0"/>
              <a:t>outcomes</a:t>
            </a:r>
          </a:p>
          <a:p>
            <a:pPr lvl="1"/>
            <a:r>
              <a:rPr lang="en-US" dirty="0" smtClean="0"/>
              <a:t>Why Brazil?</a:t>
            </a:r>
          </a:p>
          <a:p>
            <a:pPr lvl="1"/>
            <a:r>
              <a:rPr lang="en-US" dirty="0" smtClean="0"/>
              <a:t>Lessons from Brazil: Curriculum projects overview </a:t>
            </a:r>
            <a:endParaRPr lang="en-US" dirty="0"/>
          </a:p>
          <a:p>
            <a:pPr lvl="1"/>
            <a:endParaRPr lang="en-US" dirty="0" smtClean="0"/>
          </a:p>
          <a:p>
            <a:pPr marL="27432" indent="0">
              <a:buNone/>
            </a:pPr>
            <a:r>
              <a:rPr lang="en-US" dirty="0" smtClean="0"/>
              <a:t>PART II</a:t>
            </a:r>
          </a:p>
          <a:p>
            <a:pPr marL="27432" indent="0">
              <a:buNone/>
            </a:pPr>
            <a:r>
              <a:rPr lang="en-US" dirty="0" smtClean="0"/>
              <a:t>Faculty feedback:</a:t>
            </a:r>
          </a:p>
          <a:p>
            <a:pPr marL="27432" indent="0">
              <a:buNone/>
            </a:pPr>
            <a:r>
              <a:rPr lang="en-US" dirty="0" smtClean="0"/>
              <a:t>Curriculum projects being developed </a:t>
            </a:r>
          </a:p>
          <a:p>
            <a:pPr marL="27432" indent="0">
              <a:buNone/>
            </a:pPr>
            <a:r>
              <a:rPr lang="en-US" dirty="0" smtClean="0"/>
              <a:t>Impact of GPA on teaching</a:t>
            </a:r>
          </a:p>
          <a:p>
            <a:pPr marL="27432" indent="0">
              <a:buNone/>
            </a:pPr>
            <a:endParaRPr lang="en-US" dirty="0"/>
          </a:p>
          <a:p>
            <a:pPr marL="27432" indent="0">
              <a:buNone/>
            </a:pPr>
            <a:r>
              <a:rPr lang="en-US" dirty="0" smtClean="0"/>
              <a:t>Q &amp; A</a:t>
            </a:r>
          </a:p>
          <a:p>
            <a:pPr marL="27432" indent="0">
              <a:buNone/>
            </a:pPr>
            <a:r>
              <a:rPr lang="en-US" dirty="0"/>
              <a:t>	</a:t>
            </a:r>
          </a:p>
          <a:p>
            <a:pPr marL="27432" indent="0">
              <a:buNone/>
            </a:pPr>
            <a:endParaRPr lang="en-US" dirty="0" smtClean="0"/>
          </a:p>
          <a:p>
            <a:pPr marL="27432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BCA6-3A0C-4A3F-A4B9-E332480347B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21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continuities in Salvador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Local cuisine, musical traditions, dance forms, </a:t>
            </a:r>
            <a:r>
              <a:rPr lang="en-US" dirty="0" err="1"/>
              <a:t>Bloco</a:t>
            </a:r>
            <a:r>
              <a:rPr lang="en-US" dirty="0"/>
              <a:t> Afro carnival groups, the acrobatic martial art of Capoeira, and the syncretic religion </a:t>
            </a:r>
            <a:r>
              <a:rPr lang="en-US" dirty="0" err="1"/>
              <a:t>Candomblé</a:t>
            </a:r>
            <a:r>
              <a:rPr lang="en-US" dirty="0"/>
              <a:t> are all openly celebrated. These and vibrant visual arts are all living testaments to the permeating African influence. 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868" y="1920875"/>
            <a:ext cx="3321264" cy="443388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BCA6-3A0C-4A3F-A4B9-E332480347B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893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/>
          <a:lstStyle/>
          <a:p>
            <a:r>
              <a:rPr lang="en-US" dirty="0" smtClean="0"/>
              <a:t>Salvador, Bahia 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990600"/>
          </a:xfrm>
        </p:spPr>
        <p:txBody>
          <a:bodyPr/>
          <a:lstStyle/>
          <a:p>
            <a:r>
              <a:rPr lang="en-US" sz="1800" dirty="0" smtClean="0"/>
              <a:t>We march with 1 million Salvadorans celebrating </a:t>
            </a:r>
            <a:r>
              <a:rPr lang="en-US" sz="1800" dirty="0" smtClean="0"/>
              <a:t>Brazil’s independence </a:t>
            </a:r>
            <a:r>
              <a:rPr lang="en-US" sz="1800" dirty="0" smtClean="0"/>
              <a:t>from Portugal on July 2</a:t>
            </a:r>
            <a:r>
              <a:rPr lang="en-US" sz="1800" dirty="0" smtClean="0"/>
              <a:t>. </a:t>
            </a:r>
            <a:endParaRPr lang="en-US" sz="18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3"/>
          </p:nvPr>
        </p:nvSpPr>
        <p:spPr>
          <a:xfrm>
            <a:off x="4645025" y="1600201"/>
            <a:ext cx="4041775" cy="91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old city of </a:t>
            </a:r>
            <a:r>
              <a:rPr lang="en-US" dirty="0" err="1" smtClean="0"/>
              <a:t>Pelhourino</a:t>
            </a:r>
            <a:r>
              <a:rPr lang="en-US" dirty="0" smtClean="0"/>
              <a:t> – whose name means “whipping post”. 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24200"/>
            <a:ext cx="4040188" cy="3030141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8200" y="3124200"/>
            <a:ext cx="4039985" cy="3029988"/>
          </a:xfr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BCA6-3A0C-4A3F-A4B9-E332480347B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63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Salvador, Bahia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At Ile Aye, we learned how African-centered education contributes to the community of Liberdade. </a:t>
            </a:r>
            <a:endParaRPr lang="en-US" sz="16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3"/>
          </p:nvPr>
        </p:nvSpPr>
        <p:spPr>
          <a:xfrm>
            <a:off x="4724400" y="1752600"/>
            <a:ext cx="4114800" cy="76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We learn about instruments – and drumming techniques – at musician </a:t>
            </a:r>
            <a:r>
              <a:rPr lang="en-US" dirty="0" err="1" smtClean="0"/>
              <a:t>Giba’s</a:t>
            </a:r>
            <a:r>
              <a:rPr lang="en-US" dirty="0" smtClean="0"/>
              <a:t> studio.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124200"/>
            <a:ext cx="2692064" cy="3236913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48000"/>
            <a:ext cx="4041775" cy="346325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BCA6-3A0C-4A3F-A4B9-E332480347B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664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Salvador, Bahia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1600" dirty="0" smtClean="0"/>
              <a:t>At the CEAO Center,</a:t>
            </a:r>
          </a:p>
          <a:p>
            <a:r>
              <a:rPr lang="en-US" sz="1600" dirty="0" smtClean="0"/>
              <a:t>Priestess </a:t>
            </a:r>
            <a:r>
              <a:rPr lang="en-US" sz="1600" dirty="0" err="1" smtClean="0"/>
              <a:t>Valdina</a:t>
            </a:r>
            <a:r>
              <a:rPr lang="en-US" sz="1600" dirty="0" smtClean="0"/>
              <a:t> explains the African religious traditions of </a:t>
            </a:r>
            <a:r>
              <a:rPr lang="en-US" sz="1600" dirty="0" err="1" smtClean="0"/>
              <a:t>Candomble</a:t>
            </a:r>
            <a:r>
              <a:rPr lang="en-US" sz="1600" dirty="0" smtClean="0"/>
              <a:t> and the mosaic of traditions:</a:t>
            </a:r>
          </a:p>
          <a:p>
            <a:r>
              <a:rPr lang="en-US" sz="1600" dirty="0" err="1" smtClean="0"/>
              <a:t>Jeje</a:t>
            </a:r>
            <a:r>
              <a:rPr lang="en-US" sz="1600" dirty="0" smtClean="0"/>
              <a:t>, Angolan, Ketu, </a:t>
            </a:r>
            <a:r>
              <a:rPr lang="en-US" sz="1600" dirty="0" err="1" smtClean="0"/>
              <a:t>Ijexa</a:t>
            </a:r>
            <a:r>
              <a:rPr lang="en-US" sz="1600" dirty="0" smtClean="0"/>
              <a:t> (</a:t>
            </a:r>
            <a:r>
              <a:rPr lang="en-US" sz="1600" dirty="0" err="1" smtClean="0"/>
              <a:t>Yoruban</a:t>
            </a:r>
            <a:r>
              <a:rPr lang="en-US" sz="1600" dirty="0" smtClean="0"/>
              <a:t>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>
          <a:xfrm>
            <a:off x="4645025" y="1371601"/>
            <a:ext cx="4041775" cy="114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At the Steve </a:t>
            </a:r>
            <a:r>
              <a:rPr lang="en-US" dirty="0" err="1" smtClean="0"/>
              <a:t>Biko</a:t>
            </a:r>
            <a:r>
              <a:rPr lang="en-US" dirty="0" smtClean="0"/>
              <a:t> Institute</a:t>
            </a:r>
          </a:p>
          <a:p>
            <a:r>
              <a:rPr lang="en-US" dirty="0" smtClean="0"/>
              <a:t>Learning about access to education and law 10639 – teaching African history in </a:t>
            </a:r>
            <a:r>
              <a:rPr lang="en-US" dirty="0" smtClean="0"/>
              <a:t>K-16 </a:t>
            </a:r>
            <a:r>
              <a:rPr lang="en-US" dirty="0" smtClean="0"/>
              <a:t>schools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29000"/>
            <a:ext cx="4035829" cy="2802775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921" y="2514600"/>
            <a:ext cx="2883983" cy="384651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BCA6-3A0C-4A3F-A4B9-E332480347B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263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dirty="0" err="1" smtClean="0"/>
              <a:t>Reconcavo</a:t>
            </a:r>
            <a:r>
              <a:rPr lang="en-US" dirty="0" smtClean="0"/>
              <a:t> Region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4268788" cy="990600"/>
          </a:xfrm>
        </p:spPr>
        <p:txBody>
          <a:bodyPr/>
          <a:lstStyle/>
          <a:p>
            <a:r>
              <a:rPr lang="en-US" sz="1600" dirty="0"/>
              <a:t>Many slave revolts were held in this region. </a:t>
            </a:r>
            <a:endParaRPr lang="en-US" sz="1600" dirty="0" smtClean="0"/>
          </a:p>
          <a:p>
            <a:r>
              <a:rPr lang="en-US" sz="1600" dirty="0" smtClean="0"/>
              <a:t>In </a:t>
            </a:r>
            <a:r>
              <a:rPr lang="en-US" sz="1600" dirty="0" err="1" smtClean="0"/>
              <a:t>Cachoeira</a:t>
            </a:r>
            <a:r>
              <a:rPr lang="en-US" sz="1600" dirty="0" smtClean="0"/>
              <a:t>, we meet with the </a:t>
            </a:r>
            <a:r>
              <a:rPr lang="en-US" sz="1600" dirty="0" err="1" smtClean="0"/>
              <a:t>Irmandade</a:t>
            </a:r>
            <a:r>
              <a:rPr lang="en-US" sz="1600" dirty="0" smtClean="0"/>
              <a:t> da Boa </a:t>
            </a:r>
            <a:r>
              <a:rPr lang="en-US" sz="1600" dirty="0" err="1" smtClean="0"/>
              <a:t>Morte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676401"/>
            <a:ext cx="4041775" cy="838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We tour </a:t>
            </a:r>
            <a:r>
              <a:rPr lang="en-US" dirty="0" smtClean="0"/>
              <a:t>an </a:t>
            </a:r>
            <a:r>
              <a:rPr lang="en-US" dirty="0" smtClean="0"/>
              <a:t>MST site. </a:t>
            </a:r>
          </a:p>
          <a:p>
            <a:r>
              <a:rPr lang="en-US" dirty="0" smtClean="0"/>
              <a:t>The MST movement is the largest social movement </a:t>
            </a:r>
            <a:r>
              <a:rPr lang="en-US" dirty="0" smtClean="0"/>
              <a:t>in S. </a:t>
            </a:r>
            <a:r>
              <a:rPr lang="en-US" smtClean="0"/>
              <a:t>America.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4600"/>
            <a:ext cx="4040188" cy="381000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656" y="2514600"/>
            <a:ext cx="3846513" cy="3846513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BCA6-3A0C-4A3F-A4B9-E332480347B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037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Teachers sharpen their talents at our site visits.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Pottery village near </a:t>
            </a:r>
            <a:r>
              <a:rPr lang="en-US" dirty="0" err="1" smtClean="0"/>
              <a:t>Jaguaripe</a:t>
            </a:r>
            <a:r>
              <a:rPr lang="en-US" dirty="0" smtClean="0"/>
              <a:t> – Rachael Walker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>
          <a:xfrm>
            <a:off x="4800600" y="1600200"/>
            <a:ext cx="4041775" cy="65484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Farm overlooking St. Felix &amp; </a:t>
            </a:r>
            <a:r>
              <a:rPr lang="en-US" dirty="0" err="1" smtClean="0"/>
              <a:t>Cachoeira</a:t>
            </a:r>
            <a:r>
              <a:rPr lang="en-US" dirty="0" smtClean="0"/>
              <a:t> – Erika </a:t>
            </a:r>
            <a:r>
              <a:rPr lang="en-US" dirty="0" err="1" smtClean="0"/>
              <a:t>Stowall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02" y="2514600"/>
            <a:ext cx="2883983" cy="3846513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5920" y="2922862"/>
            <a:ext cx="4039985" cy="302998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BCA6-3A0C-4A3F-A4B9-E332480347B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187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Sao Luis, </a:t>
            </a:r>
            <a:r>
              <a:rPr lang="en-US" dirty="0" err="1" smtClean="0"/>
              <a:t>Maranhao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Maranhão</a:t>
            </a:r>
            <a:r>
              <a:rPr lang="en-US" dirty="0"/>
              <a:t> is one of the poorest Brazilian states, and one of the richest in African heritage; 73% of residents self-classify as brown or black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BCA6-3A0C-4A3F-A4B9-E332480347BA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33600"/>
            <a:ext cx="4368800" cy="3657600"/>
          </a:xfrm>
        </p:spPr>
      </p:pic>
    </p:spTree>
    <p:extLst>
      <p:ext uri="{BB962C8B-B14F-4D97-AF65-F5344CB8AC3E}">
        <p14:creationId xmlns:p14="http://schemas.microsoft.com/office/powerpoint/2010/main" val="19215016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Sao Luis, </a:t>
            </a:r>
            <a:r>
              <a:rPr lang="en-US" dirty="0" err="1" smtClean="0"/>
              <a:t>Maranhao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Maranhão</a:t>
            </a:r>
            <a:r>
              <a:rPr lang="en-US" dirty="0"/>
              <a:t>, participants </a:t>
            </a:r>
            <a:r>
              <a:rPr lang="en-US" dirty="0" smtClean="0"/>
              <a:t>visited </a:t>
            </a:r>
            <a:r>
              <a:rPr lang="en-US" dirty="0"/>
              <a:t>an existing </a:t>
            </a:r>
            <a:r>
              <a:rPr lang="en-US" dirty="0" err="1" smtClean="0"/>
              <a:t>quilombo</a:t>
            </a:r>
            <a:r>
              <a:rPr lang="en-US" dirty="0" smtClean="0"/>
              <a:t>/</a:t>
            </a:r>
            <a:r>
              <a:rPr lang="en-US" dirty="0" err="1" smtClean="0"/>
              <a:t>mocambo</a:t>
            </a:r>
            <a:r>
              <a:rPr lang="en-US" dirty="0" smtClean="0"/>
              <a:t> site and participated </a:t>
            </a:r>
            <a:r>
              <a:rPr lang="en-US" dirty="0"/>
              <a:t>in </a:t>
            </a:r>
            <a:r>
              <a:rPr lang="en-US" dirty="0" smtClean="0"/>
              <a:t>an African-inspired dance ritual.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BCA6-3A0C-4A3F-A4B9-E332480347BA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4267201" y="2438397"/>
            <a:ext cx="4495799" cy="3581402"/>
          </a:xfrm>
        </p:spPr>
      </p:pic>
    </p:spTree>
    <p:extLst>
      <p:ext uri="{BB962C8B-B14F-4D97-AF65-F5344CB8AC3E}">
        <p14:creationId xmlns:p14="http://schemas.microsoft.com/office/powerpoint/2010/main" val="12334550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Social, Political, Economic Comparisons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638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Comparisons </a:t>
            </a:r>
            <a:r>
              <a:rPr lang="en-US" dirty="0" smtClean="0"/>
              <a:t>were </a:t>
            </a:r>
            <a:r>
              <a:rPr lang="en-US" dirty="0"/>
              <a:t>made where African experiences both converge and diverge.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By </a:t>
            </a:r>
            <a:r>
              <a:rPr lang="en-US" dirty="0"/>
              <a:t>studying the slave trade in Brazil, U.S. educators </a:t>
            </a:r>
            <a:r>
              <a:rPr lang="en-US" dirty="0" smtClean="0"/>
              <a:t>now </a:t>
            </a:r>
            <a:r>
              <a:rPr lang="en-US" dirty="0"/>
              <a:t>grasp the complexity of slavery from a more global perspective.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Race </a:t>
            </a:r>
            <a:r>
              <a:rPr lang="en-US" dirty="0"/>
              <a:t>still plays a significant factor in income disparity in both countries. 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Racial democracy in Brazil may </a:t>
            </a:r>
            <a:r>
              <a:rPr lang="en-US" dirty="0"/>
              <a:t>be compared to democracy in the United States: both systems have allowed segregation to exist, and for social and income disparities to persist, and for people of color to be marginalized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Black </a:t>
            </a:r>
            <a:r>
              <a:rPr lang="en-US" dirty="0"/>
              <a:t>Lives Matter chapters began in Salvador and São Luis in 2016 to call attention to police violence against black youth in Brazil. </a:t>
            </a:r>
            <a:r>
              <a:rPr lang="en-US" dirty="0" smtClean="0"/>
              <a:t>272,422 </a:t>
            </a:r>
            <a:r>
              <a:rPr lang="en-US" dirty="0"/>
              <a:t>Brazilians of African descent were murdered from 2002-2010. Over half of those killings were by police. On average, the police kill 12,000 black Brazilians annually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BCA6-3A0C-4A3F-A4B9-E332480347B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884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K-12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Paulo Freire’s Pedagogy of the Oppressed and Hip Hop Culture in Northeast Brazil (high school mini-lesson and academic paper) - Hill</a:t>
            </a:r>
          </a:p>
          <a:p>
            <a:r>
              <a:rPr lang="en-US" dirty="0" smtClean="0"/>
              <a:t>K-5 Unit Plan: The Family, Family </a:t>
            </a:r>
            <a:r>
              <a:rPr lang="en-US" dirty="0"/>
              <a:t>S</a:t>
            </a:r>
            <a:r>
              <a:rPr lang="en-US" dirty="0" smtClean="0"/>
              <a:t>tructure, and Community in Brazil - Russell</a:t>
            </a:r>
          </a:p>
          <a:p>
            <a:r>
              <a:rPr lang="en-US" dirty="0" smtClean="0"/>
              <a:t>9-12 Unit Plan: Exploration of Afro-Brazilian History &amp; Culture - Walker</a:t>
            </a:r>
          </a:p>
          <a:p>
            <a:r>
              <a:rPr lang="en-US" dirty="0" smtClean="0"/>
              <a:t>6-12 Unit Plan: Who Am I? Exploring Identity through the Arts and Artistic </a:t>
            </a:r>
            <a:r>
              <a:rPr lang="en-US" dirty="0"/>
              <a:t>E</a:t>
            </a:r>
            <a:r>
              <a:rPr lang="en-US" dirty="0" smtClean="0"/>
              <a:t>xpression in Northeast Brazil - </a:t>
            </a:r>
            <a:r>
              <a:rPr lang="en-US" dirty="0" err="1"/>
              <a:t>W</a:t>
            </a:r>
            <a:r>
              <a:rPr lang="en-US" dirty="0" err="1" smtClean="0"/>
              <a:t>ynes</a:t>
            </a:r>
            <a:endParaRPr lang="en-US" dirty="0" smtClean="0"/>
          </a:p>
          <a:p>
            <a:r>
              <a:rPr lang="en-US" dirty="0" smtClean="0"/>
              <a:t>6-12 Unit Plan: An Overview of Brazilian Culture and Society – </a:t>
            </a:r>
            <a:r>
              <a:rPr lang="en-US" dirty="0" err="1" smtClean="0"/>
              <a:t>Elamri</a:t>
            </a:r>
            <a:endParaRPr lang="en-US" dirty="0" smtClean="0"/>
          </a:p>
          <a:p>
            <a:r>
              <a:rPr lang="en-US" dirty="0" smtClean="0"/>
              <a:t>6-12 Exploring African Identity through Dance of the </a:t>
            </a:r>
            <a:r>
              <a:rPr lang="en-US" dirty="0" err="1" smtClean="0"/>
              <a:t>Orixas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BCA6-3A0C-4A3F-A4B9-E332480347B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85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GPA Participants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922" y="1935163"/>
            <a:ext cx="6584155" cy="43894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BCA6-3A0C-4A3F-A4B9-E332480347B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595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Projects being developed </a:t>
            </a:r>
            <a:br>
              <a:rPr lang="en-US" dirty="0" smtClean="0"/>
            </a:br>
            <a:r>
              <a:rPr lang="en-US" dirty="0" smtClean="0"/>
              <a:t>UDM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Slave Rebels and Runaways in Brazil - </a:t>
            </a:r>
            <a:r>
              <a:rPr lang="en-US" dirty="0" err="1" smtClean="0"/>
              <a:t>Finkenbine</a:t>
            </a:r>
            <a:endParaRPr lang="en-US" dirty="0" smtClean="0"/>
          </a:p>
          <a:p>
            <a:r>
              <a:rPr lang="en-US" dirty="0" smtClean="0"/>
              <a:t>Using </a:t>
            </a:r>
            <a:r>
              <a:rPr lang="en-US" dirty="0" err="1"/>
              <a:t>Cordel</a:t>
            </a:r>
            <a:r>
              <a:rPr lang="en-US" dirty="0"/>
              <a:t> </a:t>
            </a:r>
            <a:r>
              <a:rPr lang="en-US" dirty="0" smtClean="0"/>
              <a:t>Literature </a:t>
            </a:r>
            <a:r>
              <a:rPr lang="en-US" dirty="0"/>
              <a:t>to </a:t>
            </a:r>
            <a:r>
              <a:rPr lang="en-US" dirty="0" smtClean="0"/>
              <a:t>Create Narrative Stories in Rhythm </a:t>
            </a:r>
            <a:r>
              <a:rPr lang="en-US" dirty="0"/>
              <a:t>and </a:t>
            </a:r>
            <a:r>
              <a:rPr lang="en-US" dirty="0" smtClean="0"/>
              <a:t>Rhyme - Eskridge</a:t>
            </a:r>
          </a:p>
          <a:p>
            <a:r>
              <a:rPr lang="en-US" dirty="0" smtClean="0"/>
              <a:t>Affirmative Action &amp; Access to Higher </a:t>
            </a:r>
            <a:r>
              <a:rPr lang="en-US" dirty="0"/>
              <a:t>E</a:t>
            </a:r>
            <a:r>
              <a:rPr lang="en-US" dirty="0" smtClean="0"/>
              <a:t>ducation in the US and Brazil: A Comparative Analysis - </a:t>
            </a:r>
            <a:r>
              <a:rPr lang="en-US" dirty="0" err="1" smtClean="0"/>
              <a:t>Wasner</a:t>
            </a:r>
            <a:endParaRPr lang="en-US" dirty="0" smtClean="0"/>
          </a:p>
          <a:p>
            <a:r>
              <a:rPr lang="en-US" dirty="0" smtClean="0"/>
              <a:t>Indigenous Education in Northeast Brazil - </a:t>
            </a:r>
            <a:r>
              <a:rPr lang="en-US" dirty="0" err="1" smtClean="0"/>
              <a:t>Grigg</a:t>
            </a:r>
            <a:endParaRPr lang="en-US" dirty="0" smtClean="0"/>
          </a:p>
          <a:p>
            <a:r>
              <a:rPr lang="en-US" dirty="0" smtClean="0"/>
              <a:t>Race Does </a:t>
            </a:r>
            <a:r>
              <a:rPr lang="en-US" dirty="0"/>
              <a:t>M</a:t>
            </a:r>
            <a:r>
              <a:rPr lang="en-US" dirty="0" smtClean="0"/>
              <a:t>atter in Community Health - Hightower</a:t>
            </a:r>
          </a:p>
          <a:p>
            <a:r>
              <a:rPr lang="en-US" dirty="0" smtClean="0"/>
              <a:t>Injustice and Non-violent </a:t>
            </a:r>
            <a:r>
              <a:rPr lang="en-US" dirty="0"/>
              <a:t>R</a:t>
            </a:r>
            <a:r>
              <a:rPr lang="en-US" dirty="0" smtClean="0"/>
              <a:t>esponses in Northeast Brazil - </a:t>
            </a:r>
            <a:r>
              <a:rPr lang="en-US" dirty="0" err="1" smtClean="0"/>
              <a:t>Presbey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BCA6-3A0C-4A3F-A4B9-E332480347BA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799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Performance Measures &amp; Metrics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932865"/>
              </p:ext>
            </p:extLst>
          </p:nvPr>
        </p:nvGraphicFramePr>
        <p:xfrm>
          <a:off x="304800" y="838200"/>
          <a:ext cx="8305799" cy="5791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36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9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22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Individual e-Portfolio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Graphic organizers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(qualitative, quantitative</a:t>
                      </a:r>
                      <a:r>
                        <a:rPr lang="en-US" sz="1800" dirty="0" smtClean="0">
                          <a:effectLst/>
                        </a:rPr>
                        <a:t>)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Annotated bibliography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(qualitative)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Journal entries (quantitative)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Field notes log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Discussion Board assignments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(quantitative)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98" marR="530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100% of participants submit an original lesson/curriculum plan with authentic assessments with graphics to be stored in their e-Portfolios</a:t>
                      </a:r>
                      <a:r>
                        <a:rPr lang="en-US" sz="1400" dirty="0" smtClean="0">
                          <a:effectLst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100% of participants contribute 3-5 new online, print, other resources to add to shared annotated bibliography that is stored in the e-Portfolio and on the Blackboard site</a:t>
                      </a:r>
                      <a:r>
                        <a:rPr lang="en-US" sz="1400" dirty="0" smtClean="0">
                          <a:effectLst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100% of participants will integrate information from field notes into their curriculum designs during weekly workshops. 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100</a:t>
                      </a:r>
                      <a:r>
                        <a:rPr lang="en-US" sz="1400" dirty="0">
                          <a:effectLst/>
                        </a:rPr>
                        <a:t>% of students will have completed pre-departure assignments and responded to all prompts, responded to two peer questions per topics, and completed all assigned readings.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98" marR="5309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40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Lesson/Project Presentation </a:t>
                      </a:r>
                      <a:r>
                        <a:rPr lang="en-US" sz="1400" dirty="0" smtClean="0">
                          <a:effectLst/>
                        </a:rPr>
                        <a:t>Log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CD, PD, faculty present at Colleague Development Day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and Research Fair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CD, PD, faculty present at </a:t>
                      </a:r>
                      <a:r>
                        <a:rPr lang="en-US" sz="1400" dirty="0" err="1">
                          <a:effectLst/>
                        </a:rPr>
                        <a:t>at</a:t>
                      </a:r>
                      <a:r>
                        <a:rPr lang="en-US" sz="1400" dirty="0">
                          <a:effectLst/>
                        </a:rPr>
                        <a:t> least one PD conference within two years.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98" marR="530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100% of students will log all lessons presented at school that result from this project.  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100</a:t>
                      </a:r>
                      <a:r>
                        <a:rPr lang="en-US" sz="1400" dirty="0">
                          <a:effectLst/>
                        </a:rPr>
                        <a:t>% of students will log at least one presentation at district, profession venue</a:t>
                      </a:r>
                      <a:r>
                        <a:rPr lang="en-US" sz="1400" dirty="0" smtClean="0">
                          <a:effectLst/>
                        </a:rPr>
                        <a:t>.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100</a:t>
                      </a:r>
                      <a:r>
                        <a:rPr lang="en-US" sz="1400" dirty="0">
                          <a:effectLst/>
                        </a:rPr>
                        <a:t>% of UDM participants are expected to present their research/project at </a:t>
                      </a:r>
                      <a:r>
                        <a:rPr lang="en-US" sz="1400" dirty="0" err="1">
                          <a:effectLst/>
                        </a:rPr>
                        <a:t>at</a:t>
                      </a:r>
                      <a:r>
                        <a:rPr lang="en-US" sz="1400" dirty="0">
                          <a:effectLst/>
                        </a:rPr>
                        <a:t> least one conference within two year.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98" marR="5309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BCA6-3A0C-4A3F-A4B9-E332480347B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560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Impact on Participants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4038600" cy="3723327"/>
          </a:xfrm>
        </p:spPr>
      </p:pic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364325"/>
          </a:xfrm>
        </p:spPr>
        <p:txBody>
          <a:bodyPr>
            <a:noAutofit/>
          </a:bodyPr>
          <a:lstStyle/>
          <a:p>
            <a:r>
              <a:rPr lang="en-US" sz="1800" dirty="0" smtClean="0"/>
              <a:t> </a:t>
            </a:r>
            <a:r>
              <a:rPr lang="en-US" sz="1800" b="1" dirty="0"/>
              <a:t>Through hands-on experience, I was able to explore, hear, interact, discuss, create, </a:t>
            </a:r>
            <a:r>
              <a:rPr lang="en-US" sz="1800" b="1" dirty="0" smtClean="0"/>
              <a:t>perform…and better </a:t>
            </a:r>
            <a:r>
              <a:rPr lang="en-US" sz="1800" b="1" dirty="0"/>
              <a:t>understand the interconnectivity that exists between all cultures, histories, and </a:t>
            </a:r>
            <a:r>
              <a:rPr lang="en-US" sz="1800" b="1" dirty="0" smtClean="0"/>
              <a:t>people.</a:t>
            </a:r>
          </a:p>
          <a:p>
            <a:endParaRPr lang="en-US" sz="1800" b="1" dirty="0"/>
          </a:p>
          <a:p>
            <a:r>
              <a:rPr lang="en-US" sz="1800" b="1" dirty="0" smtClean="0"/>
              <a:t> </a:t>
            </a:r>
            <a:r>
              <a:rPr lang="en-US" sz="1800" dirty="0"/>
              <a:t>Professionally, this was a life changing experience that will serve as a foundation for my developing more in the cultural and global health arena.  I look forward to sharing and presenting what my experiences </a:t>
            </a:r>
            <a:r>
              <a:rPr lang="en-US" sz="1800" dirty="0" smtClean="0"/>
              <a:t>have </a:t>
            </a:r>
            <a:r>
              <a:rPr lang="en-US" sz="1800" dirty="0"/>
              <a:t>taught me at professional conferences and associations which I am a participant of.   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BCA6-3A0C-4A3F-A4B9-E332480347BA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859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II – Faculty Reflections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Discussions about the impact of the experience and the curriculum projects being developed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BCA6-3A0C-4A3F-A4B9-E332480347BA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590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more, see more!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https://www.facebook.com/udmbrazil/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BCA6-3A0C-4A3F-A4B9-E332480347BA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96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Participants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24000"/>
            <a:ext cx="4040188" cy="659352"/>
          </a:xfrm>
        </p:spPr>
        <p:txBody>
          <a:bodyPr/>
          <a:lstStyle/>
          <a:p>
            <a:r>
              <a:rPr lang="en-US" dirty="0" smtClean="0"/>
              <a:t>UDM – 6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524000"/>
            <a:ext cx="4041775" cy="654843"/>
          </a:xfrm>
        </p:spPr>
        <p:txBody>
          <a:bodyPr/>
          <a:lstStyle/>
          <a:p>
            <a:r>
              <a:rPr lang="en-US" dirty="0" smtClean="0"/>
              <a:t>K-12 teachers - 7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52400" y="2133600"/>
            <a:ext cx="4344988" cy="42267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Roy </a:t>
            </a:r>
            <a:r>
              <a:rPr lang="en-US" dirty="0" err="1" smtClean="0"/>
              <a:t>Finkenbine</a:t>
            </a:r>
            <a:r>
              <a:rPr lang="en-US" dirty="0" smtClean="0"/>
              <a:t> – CLAE/History</a:t>
            </a:r>
          </a:p>
          <a:p>
            <a:r>
              <a:rPr lang="en-US" b="1" dirty="0" smtClean="0"/>
              <a:t>Ann Eskridge </a:t>
            </a:r>
            <a:r>
              <a:rPr lang="en-US" dirty="0" smtClean="0"/>
              <a:t>– CLAE/AAS/African American Literature</a:t>
            </a:r>
          </a:p>
          <a:p>
            <a:r>
              <a:rPr lang="en-US" b="1" dirty="0" smtClean="0"/>
              <a:t>Alan </a:t>
            </a:r>
            <a:r>
              <a:rPr lang="en-US" b="1" dirty="0" err="1" smtClean="0"/>
              <a:t>Grigg</a:t>
            </a:r>
            <a:r>
              <a:rPr lang="en-US" b="1" dirty="0" smtClean="0"/>
              <a:t> </a:t>
            </a:r>
            <a:r>
              <a:rPr lang="en-US" dirty="0" smtClean="0"/>
              <a:t>– CLAE/Education</a:t>
            </a:r>
          </a:p>
          <a:p>
            <a:r>
              <a:rPr lang="en-US" b="1" dirty="0" err="1" smtClean="0"/>
              <a:t>Renady</a:t>
            </a:r>
            <a:r>
              <a:rPr lang="en-US" b="1" dirty="0" smtClean="0"/>
              <a:t> Hightower </a:t>
            </a:r>
            <a:r>
              <a:rPr lang="en-US" dirty="0" smtClean="0"/>
              <a:t>– CHP/Health Services/Health Care Anthropology</a:t>
            </a:r>
          </a:p>
          <a:p>
            <a:r>
              <a:rPr lang="en-US" b="1" dirty="0" smtClean="0"/>
              <a:t>Gail </a:t>
            </a:r>
            <a:r>
              <a:rPr lang="en-US" b="1" dirty="0" err="1" smtClean="0"/>
              <a:t>Presbey</a:t>
            </a:r>
            <a:r>
              <a:rPr lang="en-US" b="1" dirty="0" smtClean="0"/>
              <a:t> </a:t>
            </a:r>
            <a:r>
              <a:rPr lang="en-US" dirty="0" smtClean="0"/>
              <a:t>– CLAE/History &amp; Philosophy</a:t>
            </a:r>
          </a:p>
          <a:p>
            <a:r>
              <a:rPr lang="en-US" b="1" dirty="0" smtClean="0"/>
              <a:t>Lara </a:t>
            </a:r>
            <a:r>
              <a:rPr lang="en-US" b="1" dirty="0" err="1" smtClean="0"/>
              <a:t>Wasner</a:t>
            </a:r>
            <a:r>
              <a:rPr lang="en-US" b="1" dirty="0" smtClean="0"/>
              <a:t> </a:t>
            </a:r>
            <a:r>
              <a:rPr lang="en-US" dirty="0" smtClean="0"/>
              <a:t>– CLAE/Language &amp; Cultural Studies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2209800"/>
            <a:ext cx="4571999" cy="415052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William Bowles </a:t>
            </a:r>
            <a:r>
              <a:rPr lang="en-US" dirty="0" smtClean="0"/>
              <a:t>– Western International High School, Detroit</a:t>
            </a:r>
          </a:p>
          <a:p>
            <a:r>
              <a:rPr lang="en-US" b="1" dirty="0" smtClean="0"/>
              <a:t>Regina </a:t>
            </a:r>
            <a:r>
              <a:rPr lang="en-US" b="1" dirty="0" err="1" smtClean="0"/>
              <a:t>Elamri</a:t>
            </a:r>
            <a:r>
              <a:rPr lang="en-US" b="1" dirty="0" smtClean="0"/>
              <a:t> </a:t>
            </a:r>
            <a:r>
              <a:rPr lang="en-US" dirty="0" smtClean="0"/>
              <a:t>– Chandler Park Academy – middle &amp; HS history/social studies (UDM alumna)</a:t>
            </a:r>
          </a:p>
          <a:p>
            <a:r>
              <a:rPr lang="en-US" b="1" dirty="0" err="1" smtClean="0"/>
              <a:t>Kamasi</a:t>
            </a:r>
            <a:r>
              <a:rPr lang="en-US" b="1" dirty="0" smtClean="0"/>
              <a:t> Hill- </a:t>
            </a:r>
            <a:r>
              <a:rPr lang="en-US" dirty="0" smtClean="0"/>
              <a:t>Evanston </a:t>
            </a:r>
            <a:r>
              <a:rPr lang="en-US" dirty="0" err="1" smtClean="0"/>
              <a:t>Twp</a:t>
            </a:r>
            <a:r>
              <a:rPr lang="en-US" dirty="0" smtClean="0"/>
              <a:t>, IL; (UDM alumnus and UDJ) history, English, social studies</a:t>
            </a:r>
          </a:p>
          <a:p>
            <a:r>
              <a:rPr lang="en-US" b="1" dirty="0" smtClean="0"/>
              <a:t>Karen Russell </a:t>
            </a:r>
            <a:r>
              <a:rPr lang="en-US" dirty="0" smtClean="0"/>
              <a:t>– DPS/Edison Elementary – all content areas</a:t>
            </a:r>
          </a:p>
          <a:p>
            <a:r>
              <a:rPr lang="en-US" b="1" dirty="0" smtClean="0"/>
              <a:t>Erika </a:t>
            </a:r>
            <a:r>
              <a:rPr lang="en-US" b="1" dirty="0" err="1" smtClean="0"/>
              <a:t>Stowall</a:t>
            </a:r>
            <a:r>
              <a:rPr lang="en-US" b="1" dirty="0" smtClean="0"/>
              <a:t> </a:t>
            </a:r>
            <a:r>
              <a:rPr lang="en-US" dirty="0" smtClean="0"/>
              <a:t>– Detroit Academy of Arts &amp; Sciences- K-8 Dance teacher</a:t>
            </a:r>
          </a:p>
          <a:p>
            <a:r>
              <a:rPr lang="en-US" b="1" dirty="0" smtClean="0"/>
              <a:t>Rachael Walker </a:t>
            </a:r>
            <a:r>
              <a:rPr lang="en-US" dirty="0" smtClean="0"/>
              <a:t>– DPS Renaissance High School – 9-12 Art teacher</a:t>
            </a:r>
          </a:p>
          <a:p>
            <a:r>
              <a:rPr lang="en-US" b="1" dirty="0" smtClean="0"/>
              <a:t>Alana </a:t>
            </a:r>
            <a:r>
              <a:rPr lang="en-US" b="1" dirty="0" err="1" smtClean="0"/>
              <a:t>Wynes</a:t>
            </a:r>
            <a:r>
              <a:rPr lang="en-US" b="1" dirty="0" smtClean="0"/>
              <a:t> </a:t>
            </a:r>
            <a:r>
              <a:rPr lang="en-US" dirty="0" smtClean="0"/>
              <a:t>– University Preparatory Academy – K-5 Art teacher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BCA6-3A0C-4A3F-A4B9-E332480347B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28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Fulbright Hays links at UDM</a:t>
            </a:r>
            <a:r>
              <a:rPr lang="en-US" dirty="0" smtClean="0"/>
              <a:t>: African Contributions to Contemporary Society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Academic Affairs  &amp; Facebook pages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www.udmercy.edu/academicaffairs/fulbright/gpa/index.htm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https://www.facebook.com/udmbrazil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BCA6-3A0C-4A3F-A4B9-E332480347B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7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70000" lnSpcReduction="20000"/>
          </a:bodyPr>
          <a:lstStyle/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Goal </a:t>
            </a:r>
            <a:r>
              <a:rPr lang="en-US" b="1" dirty="0"/>
              <a:t>I: Drive Academic and Institutional </a:t>
            </a:r>
            <a:r>
              <a:rPr lang="en-US" b="1" dirty="0" smtClean="0"/>
              <a:t>Excellence</a:t>
            </a:r>
          </a:p>
          <a:p>
            <a:pPr marL="393192" lvl="1" indent="0">
              <a:buNone/>
            </a:pPr>
            <a:r>
              <a:rPr lang="en-US" b="1" dirty="0" smtClean="0"/>
              <a:t>1.4.1</a:t>
            </a:r>
            <a:endParaRPr lang="en-US" b="1" dirty="0"/>
          </a:p>
          <a:p>
            <a:pPr lvl="1"/>
            <a:r>
              <a:rPr lang="en-US" dirty="0"/>
              <a:t>Expand Global </a:t>
            </a:r>
            <a:r>
              <a:rPr lang="en-US" dirty="0" smtClean="0"/>
              <a:t>Awareness, perspectives, and opportunities</a:t>
            </a:r>
            <a:endParaRPr lang="en-US" dirty="0"/>
          </a:p>
          <a:p>
            <a:pPr lvl="1"/>
            <a:r>
              <a:rPr lang="en-US" dirty="0" smtClean="0"/>
              <a:t>Celebrate </a:t>
            </a:r>
            <a:r>
              <a:rPr lang="en-US" dirty="0"/>
              <a:t>and broaden inclusive excellence</a:t>
            </a:r>
          </a:p>
          <a:p>
            <a:pPr lvl="1"/>
            <a:endParaRPr lang="en-US" sz="1300" dirty="0"/>
          </a:p>
          <a:p>
            <a:r>
              <a:rPr lang="en-US" b="1" dirty="0"/>
              <a:t>Goal II: Increase Enrollment, Retention and Graduation of Students</a:t>
            </a:r>
          </a:p>
          <a:p>
            <a:pPr lvl="1"/>
            <a:r>
              <a:rPr lang="en-US" dirty="0"/>
              <a:t>Provide excellent learning experiences that students will value and remember</a:t>
            </a:r>
          </a:p>
          <a:p>
            <a:pPr lvl="1"/>
            <a:r>
              <a:rPr lang="en-US" dirty="0"/>
              <a:t>Create a distinctive University learning experience </a:t>
            </a:r>
          </a:p>
          <a:p>
            <a:pPr lvl="1"/>
            <a:endParaRPr lang="en-US" sz="1300" dirty="0"/>
          </a:p>
          <a:p>
            <a:r>
              <a:rPr lang="en-US" b="1" dirty="0"/>
              <a:t>Goal III: Heighten the Distinction of the University</a:t>
            </a:r>
          </a:p>
          <a:p>
            <a:pPr lvl="1"/>
            <a:r>
              <a:rPr lang="en-US" dirty="0"/>
              <a:t>Strengthen the University’s local, national, and international reputation.</a:t>
            </a:r>
          </a:p>
          <a:p>
            <a:pPr lvl="1"/>
            <a:r>
              <a:rPr lang="en-US" dirty="0"/>
              <a:t>Increase alumni loyalty and involvement in the life of the University</a:t>
            </a:r>
          </a:p>
          <a:p>
            <a:pPr marL="393192" lvl="1" indent="0">
              <a:buNone/>
            </a:pPr>
            <a:endParaRPr lang="en-US" sz="1300" dirty="0"/>
          </a:p>
          <a:p>
            <a:r>
              <a:rPr lang="en-US" b="1" dirty="0"/>
              <a:t>Goal V:  Amplify the University’s Dynamic Community Engagement</a:t>
            </a:r>
          </a:p>
          <a:p>
            <a:pPr lvl="1"/>
            <a:r>
              <a:rPr lang="en-US" dirty="0"/>
              <a:t>Promote the University’s knowledge experts and centers of </a:t>
            </a:r>
            <a:r>
              <a:rPr lang="en-US" dirty="0" smtClean="0"/>
              <a:t>excellence</a:t>
            </a:r>
          </a:p>
          <a:p>
            <a:pPr lvl="1"/>
            <a:r>
              <a:rPr lang="en-US" dirty="0" smtClean="0"/>
              <a:t>Increase opportunities for collaboration to help achieve this goal.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Transforming lives through</a:t>
            </a:r>
            <a:br>
              <a:rPr lang="en-US" dirty="0" smtClean="0"/>
            </a:br>
            <a:r>
              <a:rPr lang="en-US" dirty="0" smtClean="0"/>
              <a:t>Global Experiences.</a:t>
            </a:r>
            <a:endParaRPr lang="en-US" dirty="0"/>
          </a:p>
        </p:txBody>
      </p:sp>
      <p:pic>
        <p:nvPicPr>
          <p:cNvPr id="1026" name="Picture 2" descr="Workers on t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399"/>
            <a:ext cx="2094978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94E8-FCB2-4227-A7F6-79EB8FFF5B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46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Collaboration: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100" dirty="0" smtClean="0"/>
              <a:t>K-12 teachers</a:t>
            </a:r>
            <a:br>
              <a:rPr lang="en-US" sz="3100" dirty="0" smtClean="0"/>
            </a:br>
            <a:r>
              <a:rPr lang="en-US" sz="3100" dirty="0" smtClean="0"/>
              <a:t>UDM professors</a:t>
            </a:r>
            <a:endParaRPr lang="en-US" sz="31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3581400" cy="6593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684712" y="1295400"/>
            <a:ext cx="4041775" cy="654843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Hola</a:t>
            </a:r>
            <a:r>
              <a:rPr lang="en-US" dirty="0" smtClean="0"/>
              <a:t> from Brazil! </a:t>
            </a:r>
          </a:p>
          <a:p>
            <a:pPr algn="ctr"/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91000"/>
            <a:ext cx="4191000" cy="2459690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4191000" cy="27432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041775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393192" lvl="1" indent="0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1978819"/>
            <a:ext cx="4572000" cy="442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BCA6-3A0C-4A3F-A4B9-E332480347B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Fulbright Hays program overview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lides from the US Department of Education’s GPA webinar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BCA6-3A0C-4A3F-A4B9-E332480347B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951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1378</TotalTime>
  <Words>1928</Words>
  <Application>Microsoft Office PowerPoint</Application>
  <PresentationFormat>On-screen Show (4:3)</PresentationFormat>
  <Paragraphs>345</Paragraphs>
  <Slides>44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MS PGothic</vt:lpstr>
      <vt:lpstr>宋体</vt:lpstr>
      <vt:lpstr>宋体</vt:lpstr>
      <vt:lpstr>Arial</vt:lpstr>
      <vt:lpstr>Calibri</vt:lpstr>
      <vt:lpstr>Constantia</vt:lpstr>
      <vt:lpstr>Courier New</vt:lpstr>
      <vt:lpstr>Times New Roman</vt:lpstr>
      <vt:lpstr>Webdings</vt:lpstr>
      <vt:lpstr>Wingdings</vt:lpstr>
      <vt:lpstr>Wingdings 2</vt:lpstr>
      <vt:lpstr>Flow</vt:lpstr>
      <vt:lpstr>Lessons from Brazil</vt:lpstr>
      <vt:lpstr>UDM/Fulbright Hays  Group Project Abroad  Curriculum Enhancement Project in Northeast Brazil </vt:lpstr>
      <vt:lpstr>Presentation objectives</vt:lpstr>
      <vt:lpstr>GPA Participants</vt:lpstr>
      <vt:lpstr>Participants </vt:lpstr>
      <vt:lpstr>Fulbright Hays links at UDM: African Contributions to Contemporary Society Academic Affairs  &amp; Facebook pages</vt:lpstr>
      <vt:lpstr>Transforming lives through Global Experiences.</vt:lpstr>
      <vt:lpstr>Collaboration: K-12 teachers UDM professors</vt:lpstr>
      <vt:lpstr>Fulbright Hays program overview</vt:lpstr>
      <vt:lpstr>U.S. Department of Education’s Fulbright Hays  Group Projects Abroad Program Purpose</vt:lpstr>
      <vt:lpstr>Area Studies</vt:lpstr>
      <vt:lpstr>FY 2015 Grant Competition</vt:lpstr>
      <vt:lpstr>Applicant Eligibility</vt:lpstr>
      <vt:lpstr>Project Types</vt:lpstr>
      <vt:lpstr>Curriculum Development Project</vt:lpstr>
      <vt:lpstr>Short-Term Seminar and Curriculum  Development Project Details</vt:lpstr>
      <vt:lpstr>3 Phases to the GPA</vt:lpstr>
      <vt:lpstr>1.  Pre-departure Phase (16 hours minimum)</vt:lpstr>
      <vt:lpstr>2. Overseas Phase</vt:lpstr>
      <vt:lpstr>3. Follow-up Phase</vt:lpstr>
      <vt:lpstr>Program Overview – Selection Criteria</vt:lpstr>
      <vt:lpstr>Building the case for the need</vt:lpstr>
      <vt:lpstr>Why Brazil?</vt:lpstr>
      <vt:lpstr>Northeast Brazil: Geographical Importance </vt:lpstr>
      <vt:lpstr>GPA Goal:</vt:lpstr>
      <vt:lpstr>Project objectives</vt:lpstr>
      <vt:lpstr>African continuities in NE Brazil</vt:lpstr>
      <vt:lpstr>Northeast Brazil</vt:lpstr>
      <vt:lpstr>Programming in Brazil</vt:lpstr>
      <vt:lpstr>African continuities in Salvador</vt:lpstr>
      <vt:lpstr>Salvador, Bahia </vt:lpstr>
      <vt:lpstr>Salvador, Bahia</vt:lpstr>
      <vt:lpstr>Salvador, Bahia</vt:lpstr>
      <vt:lpstr>Reconcavo Region</vt:lpstr>
      <vt:lpstr>Teachers sharpen their talents at our site visits.</vt:lpstr>
      <vt:lpstr>Sao Luis, Maranhao</vt:lpstr>
      <vt:lpstr>Sao Luis, Maranhao</vt:lpstr>
      <vt:lpstr>Social, Political, Economic Comparisons</vt:lpstr>
      <vt:lpstr>K-12 projects</vt:lpstr>
      <vt:lpstr>Projects being developed  UDM projects</vt:lpstr>
      <vt:lpstr>Performance Measures &amp; Metrics</vt:lpstr>
      <vt:lpstr>Impact on Participants </vt:lpstr>
      <vt:lpstr>PART II – Faculty Reflections</vt:lpstr>
      <vt:lpstr>Read more, see more!</vt:lpstr>
    </vt:vector>
  </TitlesOfParts>
  <Company>UDM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UDM’s Cuba Seminar Abroad - 2012</dc:title>
  <dc:creator>lara.wasner</dc:creator>
  <cp:lastModifiedBy>Udm Labs</cp:lastModifiedBy>
  <cp:revision>157</cp:revision>
  <dcterms:created xsi:type="dcterms:W3CDTF">2012-08-09T15:58:19Z</dcterms:created>
  <dcterms:modified xsi:type="dcterms:W3CDTF">2016-08-18T12:46:52Z</dcterms:modified>
</cp:coreProperties>
</file>