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2" r:id="rId3"/>
    <p:sldId id="274" r:id="rId4"/>
    <p:sldId id="276" r:id="rId5"/>
    <p:sldId id="294" r:id="rId6"/>
    <p:sldId id="290" r:id="rId7"/>
    <p:sldId id="293" r:id="rId8"/>
    <p:sldId id="292" r:id="rId9"/>
    <p:sldId id="291" r:id="rId10"/>
    <p:sldId id="279" r:id="rId11"/>
    <p:sldId id="280" r:id="rId12"/>
    <p:sldId id="281" r:id="rId13"/>
    <p:sldId id="278" r:id="rId14"/>
    <p:sldId id="271" r:id="rId15"/>
    <p:sldId id="302" r:id="rId16"/>
    <p:sldId id="261" r:id="rId17"/>
    <p:sldId id="259" r:id="rId18"/>
    <p:sldId id="260" r:id="rId19"/>
    <p:sldId id="288" r:id="rId20"/>
    <p:sldId id="287" r:id="rId21"/>
    <p:sldId id="263" r:id="rId22"/>
    <p:sldId id="286" r:id="rId23"/>
    <p:sldId id="299" r:id="rId24"/>
    <p:sldId id="295" r:id="rId25"/>
    <p:sldId id="296" r:id="rId26"/>
    <p:sldId id="298" r:id="rId27"/>
    <p:sldId id="300" r:id="rId28"/>
    <p:sldId id="297" r:id="rId29"/>
    <p:sldId id="301" r:id="rId30"/>
    <p:sldId id="264" r:id="rId31"/>
    <p:sldId id="265" r:id="rId32"/>
    <p:sldId id="266" r:id="rId33"/>
    <p:sldId id="262" r:id="rId34"/>
    <p:sldId id="273" r:id="rId35"/>
    <p:sldId id="285" r:id="rId36"/>
    <p:sldId id="283"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65" autoAdjust="0"/>
  </p:normalViewPr>
  <p:slideViewPr>
    <p:cSldViewPr snapToGrid="0" snapToObjects="1">
      <p:cViewPr>
        <p:scale>
          <a:sx n="91" d="100"/>
          <a:sy n="91" d="100"/>
        </p:scale>
        <p:origin x="795" y="33"/>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060C4-43B3-FA4D-9C43-94D05FC1C901}" type="datetimeFigureOut">
              <a:rPr lang="en-US" smtClean="0"/>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C8BAD-FB0A-2748-B459-3DF96891B2CE}" type="slidenum">
              <a:rPr lang="en-US" smtClean="0"/>
              <a:t>‹#›</a:t>
            </a:fld>
            <a:endParaRPr lang="en-US"/>
          </a:p>
        </p:txBody>
      </p:sp>
    </p:spTree>
    <p:extLst>
      <p:ext uri="{BB962C8B-B14F-4D97-AF65-F5344CB8AC3E}">
        <p14:creationId xmlns:p14="http://schemas.microsoft.com/office/powerpoint/2010/main" val="683894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idewalls.ch/training-days-the-beginnings-of-graffit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widewalls.ch/10-new-york-graffiti-legends-still-kicking-as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thinking about doing a project/unit plan on</a:t>
            </a:r>
            <a:r>
              <a:rPr lang="en-US" baseline="0" dirty="0"/>
              <a:t> identify, place, and race with my 4</a:t>
            </a:r>
            <a:r>
              <a:rPr lang="en-US" baseline="30000" dirty="0"/>
              <a:t>th</a:t>
            </a:r>
            <a:r>
              <a:rPr lang="en-US" baseline="0" dirty="0"/>
              <a:t> and 5</a:t>
            </a:r>
            <a:r>
              <a:rPr lang="en-US" baseline="30000" dirty="0"/>
              <a:t>th</a:t>
            </a:r>
            <a:r>
              <a:rPr lang="en-US" baseline="0" dirty="0"/>
              <a:t> grade students.</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a:t>
            </a:fld>
            <a:endParaRPr lang="en-US"/>
          </a:p>
        </p:txBody>
      </p:sp>
    </p:spTree>
    <p:extLst>
      <p:ext uri="{BB962C8B-B14F-4D97-AF65-F5344CB8AC3E}">
        <p14:creationId xmlns:p14="http://schemas.microsoft.com/office/powerpoint/2010/main" val="337071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 want</a:t>
            </a:r>
            <a:r>
              <a:rPr lang="en-US" baseline="0" dirty="0"/>
              <a:t> to teach students how to self-reflect and translate that reflection into a progressive voice. I feel like our students have so much they want and wish to say but just no way to say it. Showing students art from Brazilian artists that accomplish voice/a message through art will hopefully inspire them to create their own work of art that explores social justice issues. Here is one image where a </a:t>
            </a:r>
            <a:r>
              <a:rPr lang="en-US" dirty="0"/>
              <a:t>Brazilian</a:t>
            </a:r>
            <a:r>
              <a:rPr lang="en-US" baseline="0" dirty="0"/>
              <a:t> street artist uses their talent to protest </a:t>
            </a:r>
            <a:r>
              <a:rPr lang="en-US" baseline="0" dirty="0" err="1"/>
              <a:t>Fifa</a:t>
            </a:r>
            <a:r>
              <a:rPr lang="en-US" baseline="0" dirty="0"/>
              <a:t> and the World Cup in 2014</a:t>
            </a:r>
          </a:p>
          <a:p>
            <a:pPr marL="0" marR="0" indent="0" algn="l" defTabSz="457200" rtl="0" eaLnBrk="1" fontAlgn="auto" latinLnBrk="0" hangingPunct="1">
              <a:lnSpc>
                <a:spcPct val="100000"/>
              </a:lnSpc>
              <a:spcBef>
                <a:spcPts val="0"/>
              </a:spcBef>
              <a:spcAft>
                <a:spcPts val="0"/>
              </a:spcAft>
              <a:buClrTx/>
              <a:buSzTx/>
              <a:buFontTx/>
              <a:buNone/>
              <a:tabLst/>
              <a:defRPr/>
            </a:pPr>
            <a:br>
              <a:rPr lang="en-US" dirty="0"/>
            </a:br>
            <a:r>
              <a:rPr lang="en-US" dirty="0"/>
              <a:t>Graffiti by Brazilian street artist Paulo Ito depicting a starving child with nothing to eat but a football. Photograph: Nelson Almeida/AFP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painted the image on the doors of a Sao Paulo public schoolhouse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Link: https://www.theguardian.com/artanddesign/gallery/2014/jun/09/brazils-anti-world-cup-street-art-in-pictures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7A9C8BAD-FB0A-2748-B459-3DF96891B2CE}" type="slidenum">
              <a:rPr lang="en-US" smtClean="0"/>
              <a:t>17</a:t>
            </a:fld>
            <a:endParaRPr lang="en-US"/>
          </a:p>
        </p:txBody>
      </p:sp>
    </p:spTree>
    <p:extLst>
      <p:ext uri="{BB962C8B-B14F-4D97-AF65-F5344CB8AC3E}">
        <p14:creationId xmlns:p14="http://schemas.microsoft.com/office/powerpoint/2010/main" val="326429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“Destruction of my</a:t>
            </a:r>
            <a:r>
              <a:rPr lang="en-US" baseline="0" dirty="0"/>
              <a:t> community because of the cup (World Cup)</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18</a:t>
            </a:fld>
            <a:endParaRPr lang="en-US"/>
          </a:p>
        </p:txBody>
      </p:sp>
    </p:spTree>
    <p:extLst>
      <p:ext uri="{BB962C8B-B14F-4D97-AF65-F5344CB8AC3E}">
        <p14:creationId xmlns:p14="http://schemas.microsoft.com/office/powerpoint/2010/main" val="55798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“Meet</a:t>
            </a:r>
            <a:r>
              <a:rPr lang="en-US" b="1" dirty="0">
                <a:effectLst/>
              </a:rPr>
              <a:t> </a:t>
            </a:r>
            <a:r>
              <a:rPr lang="en-US" b="1" dirty="0" err="1">
                <a:effectLst/>
              </a:rPr>
              <a:t>Cranio</a:t>
            </a:r>
            <a:r>
              <a:rPr lang="en-US" b="1" dirty="0">
                <a:effectLst/>
              </a:rPr>
              <a:t>:</a:t>
            </a:r>
            <a:r>
              <a:rPr lang="en-US" dirty="0">
                <a:effectLst/>
              </a:rPr>
              <a:t> a </a:t>
            </a:r>
            <a:r>
              <a:rPr lang="en-US" b="1" dirty="0">
                <a:effectLst/>
              </a:rPr>
              <a:t>Brazilian</a:t>
            </a:r>
            <a:r>
              <a:rPr lang="en-US" dirty="0">
                <a:effectLst/>
              </a:rPr>
              <a:t> street artist who is fighting to keep traditions alive. His characters are dressed as aboriginals. He uses the color blue for their skin tone, which gives them an alien-like quality. </a:t>
            </a:r>
            <a:r>
              <a:rPr lang="en-US" b="1" dirty="0" err="1">
                <a:effectLst/>
              </a:rPr>
              <a:t>Cranio</a:t>
            </a:r>
            <a:r>
              <a:rPr lang="en-US" dirty="0">
                <a:effectLst/>
              </a:rPr>
              <a:t> conveys a message of universal misunderstanding of the indigenous culture, while merging old traditions with modern day events in order to raise awareness.…The contrast between their traditional clothing and the fact that they are wearing shoes is a social commentary on consumerism. He even purposefully uses universally recognized brand logos.”</a:t>
            </a:r>
          </a:p>
          <a:p>
            <a:endParaRPr lang="en-US" dirty="0">
              <a:effectLst/>
            </a:endParaRPr>
          </a:p>
          <a:p>
            <a:r>
              <a:rPr lang="en-US" dirty="0"/>
              <a:t>Reference:</a:t>
            </a:r>
          </a:p>
          <a:p>
            <a:r>
              <a:rPr lang="en-US" dirty="0"/>
              <a:t>http://respect-mag.com/2012/09/street-art-dont-forget-to-remember-the-indigenous/</a:t>
            </a:r>
          </a:p>
        </p:txBody>
      </p:sp>
      <p:sp>
        <p:nvSpPr>
          <p:cNvPr id="4" name="Slide Number Placeholder 3"/>
          <p:cNvSpPr>
            <a:spLocks noGrp="1"/>
          </p:cNvSpPr>
          <p:nvPr>
            <p:ph type="sldNum" sz="quarter" idx="10"/>
          </p:nvPr>
        </p:nvSpPr>
        <p:spPr/>
        <p:txBody>
          <a:bodyPr/>
          <a:lstStyle/>
          <a:p>
            <a:fld id="{7A9C8BAD-FB0A-2748-B459-3DF96891B2CE}" type="slidenum">
              <a:rPr lang="en-US" smtClean="0"/>
              <a:t>19</a:t>
            </a:fld>
            <a:endParaRPr lang="en-US"/>
          </a:p>
        </p:txBody>
      </p:sp>
    </p:spTree>
    <p:extLst>
      <p:ext uri="{BB962C8B-B14F-4D97-AF65-F5344CB8AC3E}">
        <p14:creationId xmlns:p14="http://schemas.microsoft.com/office/powerpoint/2010/main" val="191465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his work:</a:t>
            </a:r>
          </a:p>
          <a:p>
            <a:r>
              <a:rPr lang="en-US" dirty="0"/>
              <a:t>https://www.youtube.com/watch?v=P5a_N2lq9Vo</a:t>
            </a:r>
          </a:p>
          <a:p>
            <a:r>
              <a:rPr lang="en-US" dirty="0"/>
              <a:t>https://www.youtube.com/watch?v=Uvq1WHtn_PM</a:t>
            </a:r>
          </a:p>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20</a:t>
            </a:fld>
            <a:endParaRPr lang="en-US"/>
          </a:p>
        </p:txBody>
      </p:sp>
    </p:spTree>
    <p:extLst>
      <p:ext uri="{BB962C8B-B14F-4D97-AF65-F5344CB8AC3E}">
        <p14:creationId xmlns:p14="http://schemas.microsoft.com/office/powerpoint/2010/main" val="131157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accent6">
                    <a:lumMod val="60000"/>
                    <a:lumOff val="40000"/>
                  </a:schemeClr>
                </a:solidFill>
              </a:rPr>
              <a:t>What’s going on in this picture?</a:t>
            </a:r>
          </a:p>
          <a:p>
            <a:pPr algn="ctr"/>
            <a:endParaRPr lang="en-US" sz="800" dirty="0">
              <a:solidFill>
                <a:schemeClr val="accent6">
                  <a:lumMod val="60000"/>
                  <a:lumOff val="40000"/>
                </a:schemeClr>
              </a:solidFill>
            </a:endParaRPr>
          </a:p>
          <a:p>
            <a:pPr algn="ctr"/>
            <a:r>
              <a:rPr lang="en-US" sz="1200" dirty="0">
                <a:solidFill>
                  <a:schemeClr val="accent6">
                    <a:lumMod val="60000"/>
                    <a:lumOff val="40000"/>
                  </a:schemeClr>
                </a:solidFill>
              </a:rPr>
              <a:t>What do you see that makes you say that?</a:t>
            </a:r>
          </a:p>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21</a:t>
            </a:fld>
            <a:endParaRPr lang="en-US"/>
          </a:p>
        </p:txBody>
      </p:sp>
    </p:spTree>
    <p:extLst>
      <p:ext uri="{BB962C8B-B14F-4D97-AF65-F5344CB8AC3E}">
        <p14:creationId xmlns:p14="http://schemas.microsoft.com/office/powerpoint/2010/main" val="67818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accent6">
                    <a:lumMod val="60000"/>
                    <a:lumOff val="40000"/>
                  </a:schemeClr>
                </a:solidFill>
              </a:rPr>
              <a:t>What’s going on in this picture?</a:t>
            </a:r>
          </a:p>
          <a:p>
            <a:pPr algn="ctr"/>
            <a:endParaRPr lang="en-US" sz="800" dirty="0">
              <a:solidFill>
                <a:schemeClr val="accent6">
                  <a:lumMod val="60000"/>
                  <a:lumOff val="40000"/>
                </a:schemeClr>
              </a:solidFill>
            </a:endParaRPr>
          </a:p>
          <a:p>
            <a:pPr algn="ctr"/>
            <a:r>
              <a:rPr lang="en-US" sz="1200" dirty="0">
                <a:solidFill>
                  <a:schemeClr val="accent6">
                    <a:lumMod val="60000"/>
                    <a:lumOff val="40000"/>
                  </a:schemeClr>
                </a:solidFill>
              </a:rPr>
              <a:t>What do you see that makes you say that?</a:t>
            </a:r>
          </a:p>
          <a:p>
            <a:pPr algn="ctr"/>
            <a:r>
              <a:rPr lang="en-US" sz="1200" dirty="0">
                <a:solidFill>
                  <a:schemeClr val="accent6">
                    <a:lumMod val="60000"/>
                    <a:lumOff val="40000"/>
                  </a:schemeClr>
                </a:solidFill>
              </a:rPr>
              <a:t>Discuss image above and video</a:t>
            </a:r>
            <a:r>
              <a:rPr lang="en-US" sz="1200" baseline="0" dirty="0">
                <a:solidFill>
                  <a:schemeClr val="accent6">
                    <a:lumMod val="60000"/>
                    <a:lumOff val="40000"/>
                  </a:schemeClr>
                </a:solidFill>
              </a:rPr>
              <a:t>. Ask students what they think?</a:t>
            </a:r>
            <a:endParaRPr lang="en-US" sz="1200" dirty="0">
              <a:solidFill>
                <a:schemeClr val="accent6">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22</a:t>
            </a:fld>
            <a:endParaRPr lang="en-US"/>
          </a:p>
        </p:txBody>
      </p:sp>
    </p:spTree>
    <p:extLst>
      <p:ext uri="{BB962C8B-B14F-4D97-AF65-F5344CB8AC3E}">
        <p14:creationId xmlns:p14="http://schemas.microsoft.com/office/powerpoint/2010/main" val="55861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mural, titled Las </a:t>
            </a:r>
            <a:r>
              <a:rPr lang="en-US" dirty="0" err="1">
                <a:effectLst/>
              </a:rPr>
              <a:t>Etnias</a:t>
            </a:r>
            <a:r>
              <a:rPr lang="en-US" dirty="0">
                <a:effectLst/>
              </a:rPr>
              <a:t> (The Ethnicities), stands a staggering 50 feet (15 </a:t>
            </a:r>
            <a:r>
              <a:rPr lang="en-US" dirty="0" err="1">
                <a:effectLst/>
              </a:rPr>
              <a:t>metres</a:t>
            </a:r>
            <a:r>
              <a:rPr lang="en-US" dirty="0">
                <a:effectLst/>
              </a:rPr>
              <a:t>) tall and can be found in Rio’s port district. It features five faces from five different continents that represent both the five Olympic rings as well as the cultural diversity of the games. </a:t>
            </a:r>
            <a:r>
              <a:rPr lang="en-US" dirty="0" err="1">
                <a:effectLst/>
              </a:rPr>
              <a:t>Kobra</a:t>
            </a:r>
            <a:r>
              <a:rPr lang="en-US" dirty="0">
                <a:effectLst/>
              </a:rPr>
              <a:t>, 40, from Sao Paulo, worked on the piece for two months, and during that time he used 100 gallons of white paint, 400 gallons of colored paint and 3,500 cans of spray paint. If confirmed by the Guinness Book of Records, </a:t>
            </a:r>
            <a:r>
              <a:rPr lang="en-US" dirty="0" err="1">
                <a:effectLst/>
              </a:rPr>
              <a:t>Kobra’s</a:t>
            </a:r>
            <a:r>
              <a:rPr lang="en-US" dirty="0">
                <a:effectLst/>
              </a:rPr>
              <a:t> mural will be the world’s largest mural completed by a single man.</a:t>
            </a:r>
          </a:p>
          <a:p>
            <a:r>
              <a:rPr lang="en-US" dirty="0">
                <a:effectLst/>
              </a:rPr>
              <a:t>“These are the indigenous people of the world,” says </a:t>
            </a:r>
            <a:r>
              <a:rPr lang="en-US" dirty="0" err="1">
                <a:effectLst/>
              </a:rPr>
              <a:t>Kobra</a:t>
            </a:r>
            <a:r>
              <a:rPr lang="en-US" dirty="0">
                <a:effectLst/>
              </a:rPr>
              <a:t> on the Rio 2016 official website. “The idea behind it is that we are all one. We’re living through a very confusing time with a lot of conflict. I wanted to show that everyone is united, we are all connected.”</a:t>
            </a:r>
          </a:p>
          <a:p>
            <a:endParaRPr lang="en-US" dirty="0"/>
          </a:p>
          <a:p>
            <a:r>
              <a:rPr lang="en-US" dirty="0"/>
              <a:t>(Representing The Karen</a:t>
            </a:r>
            <a:r>
              <a:rPr lang="en-US" baseline="0" dirty="0"/>
              <a:t> from Thailand)</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24</a:t>
            </a:fld>
            <a:endParaRPr lang="en-US"/>
          </a:p>
        </p:txBody>
      </p:sp>
    </p:spTree>
    <p:extLst>
      <p:ext uri="{BB962C8B-B14F-4D97-AF65-F5344CB8AC3E}">
        <p14:creationId xmlns:p14="http://schemas.microsoft.com/office/powerpoint/2010/main" val="282514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26</a:t>
            </a:fld>
            <a:endParaRPr lang="en-US"/>
          </a:p>
        </p:txBody>
      </p:sp>
    </p:spTree>
    <p:extLst>
      <p:ext uri="{BB962C8B-B14F-4D97-AF65-F5344CB8AC3E}">
        <p14:creationId xmlns:p14="http://schemas.microsoft.com/office/powerpoint/2010/main" val="101377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Kobra</a:t>
            </a:r>
            <a:r>
              <a:rPr lang="en-US" dirty="0"/>
              <a:t> and his team of four guest artists whitewashed the building, marked a grid pattern on the concrete, and then, supported by seven hydraulic lifts, used more than 1,500 liters of colored paint and 3,500 cans of spray paint to depict the 50-foot-tall, 620-foot-long artwork.</a:t>
            </a:r>
          </a:p>
        </p:txBody>
      </p:sp>
      <p:sp>
        <p:nvSpPr>
          <p:cNvPr id="4" name="Slide Number Placeholder 3"/>
          <p:cNvSpPr>
            <a:spLocks noGrp="1"/>
          </p:cNvSpPr>
          <p:nvPr>
            <p:ph type="sldNum" sz="quarter" idx="10"/>
          </p:nvPr>
        </p:nvSpPr>
        <p:spPr/>
        <p:txBody>
          <a:bodyPr/>
          <a:lstStyle/>
          <a:p>
            <a:fld id="{7A9C8BAD-FB0A-2748-B459-3DF96891B2CE}" type="slidenum">
              <a:rPr lang="en-US" smtClean="0"/>
              <a:t>27</a:t>
            </a:fld>
            <a:endParaRPr lang="en-US"/>
          </a:p>
        </p:txBody>
      </p:sp>
    </p:spTree>
    <p:extLst>
      <p:ext uri="{BB962C8B-B14F-4D97-AF65-F5344CB8AC3E}">
        <p14:creationId xmlns:p14="http://schemas.microsoft.com/office/powerpoint/2010/main" val="3394179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entitled </a:t>
            </a:r>
            <a:r>
              <a:rPr lang="en-US" i="1" dirty="0" err="1"/>
              <a:t>Etnias</a:t>
            </a:r>
            <a:r>
              <a:rPr lang="en-US" i="1" dirty="0"/>
              <a:t>, </a:t>
            </a:r>
            <a:r>
              <a:rPr lang="en-US" dirty="0"/>
              <a:t>covers more than 30,000 square feet of a formerly abandoned warehouse in Rio’s newly reinvigorated port district. Using a wild </a:t>
            </a:r>
            <a:r>
              <a:rPr lang="en-US" dirty="0" err="1"/>
              <a:t>quiltwork</a:t>
            </a:r>
            <a:r>
              <a:rPr lang="en-US" dirty="0"/>
              <a:t> of brightly colored geometric shapes, it portrays the faces of five indigenous men and women from five continents. (The five Olympic rings inspired the number of subjects.) The portraits depict the wizened faces of members of the </a:t>
            </a:r>
            <a:r>
              <a:rPr lang="en-US" dirty="0" err="1"/>
              <a:t>Mursi</a:t>
            </a:r>
            <a:r>
              <a:rPr lang="en-US" dirty="0"/>
              <a:t>, from Ethiopia; the </a:t>
            </a:r>
            <a:r>
              <a:rPr lang="en-US" dirty="0" err="1"/>
              <a:t>Kayin</a:t>
            </a:r>
            <a:r>
              <a:rPr lang="en-US" dirty="0"/>
              <a:t>, from Thailand; the </a:t>
            </a:r>
            <a:r>
              <a:rPr lang="en-US" dirty="0" err="1"/>
              <a:t>Supi</a:t>
            </a:r>
            <a:r>
              <a:rPr lang="en-US" dirty="0"/>
              <a:t>, from Europe; the </a:t>
            </a:r>
            <a:r>
              <a:rPr lang="en-US" dirty="0" err="1"/>
              <a:t>Huli</a:t>
            </a:r>
            <a:r>
              <a:rPr lang="en-US" dirty="0"/>
              <a:t> from Papua New Guinea, and the Tapajos, from the Americas.</a:t>
            </a:r>
          </a:p>
          <a:p>
            <a:r>
              <a:rPr lang="en-US" dirty="0"/>
              <a:t>“I wanted to show that everyone is united, we are all connected,” says </a:t>
            </a:r>
            <a:r>
              <a:rPr lang="en-US" dirty="0" err="1"/>
              <a:t>Kobra</a:t>
            </a:r>
            <a:r>
              <a:rPr lang="en-US" dirty="0"/>
              <a:t>.</a:t>
            </a:r>
          </a:p>
          <a:p>
            <a:endParaRPr lang="en-US" dirty="0"/>
          </a:p>
          <a:p>
            <a:r>
              <a:rPr lang="en-US" dirty="0"/>
              <a:t>Reference</a:t>
            </a:r>
            <a:r>
              <a:rPr lang="en-US" baseline="0" dirty="0"/>
              <a:t> Links to Articles:</a:t>
            </a:r>
          </a:p>
          <a:p>
            <a:r>
              <a:rPr lang="en-US" baseline="0" dirty="0"/>
              <a:t>  https://www.wired.com/2016/08/epic-olympics-inspired-mural-named-worlds-biggest/ </a:t>
            </a:r>
          </a:p>
          <a:p>
            <a:r>
              <a:rPr lang="en-US" dirty="0"/>
              <a:t>http://www.boredpanda.com/world-largest-mural-street-art-las-etnias-the-ethnicities-eduardo-kobra-rio-olympics-brazil/</a:t>
            </a:r>
          </a:p>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28</a:t>
            </a:fld>
            <a:endParaRPr lang="en-US"/>
          </a:p>
        </p:txBody>
      </p:sp>
    </p:spTree>
    <p:extLst>
      <p:ext uri="{BB962C8B-B14F-4D97-AF65-F5344CB8AC3E}">
        <p14:creationId xmlns:p14="http://schemas.microsoft.com/office/powerpoint/2010/main" val="263421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5</a:t>
            </a:fld>
            <a:endParaRPr lang="en-US"/>
          </a:p>
        </p:txBody>
      </p:sp>
    </p:spTree>
    <p:extLst>
      <p:ext uri="{BB962C8B-B14F-4D97-AF65-F5344CB8AC3E}">
        <p14:creationId xmlns:p14="http://schemas.microsoft.com/office/powerpoint/2010/main" val="341138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History of Olympic rings:</a:t>
            </a:r>
          </a:p>
          <a:p>
            <a:r>
              <a:rPr lang="en-US" sz="1200" i="0" kern="1200" dirty="0">
                <a:solidFill>
                  <a:schemeClr val="tx1"/>
                </a:solidFill>
                <a:effectLst/>
                <a:latin typeface="+mn-lt"/>
                <a:ea typeface="+mn-ea"/>
                <a:cs typeface="+mn-cs"/>
              </a:rPr>
              <a:t>Since 6 continent model was more prevalent in Europe in the early 20th century, founder of the modern Olympic Games Pierre de Coubertin designed an Olympic flag with 5 interlocked rings and not with 6.</a:t>
            </a:r>
          </a:p>
          <a:p>
            <a:r>
              <a:rPr lang="en-US" sz="1200" i="0" kern="1200" dirty="0">
                <a:solidFill>
                  <a:schemeClr val="tx1"/>
                </a:solidFill>
                <a:effectLst/>
                <a:latin typeface="+mn-lt"/>
                <a:ea typeface="+mn-ea"/>
                <a:cs typeface="+mn-cs"/>
              </a:rPr>
              <a:t>In fact, he chose these colors, because when combined with the white background, they represented the colors of the flags of all nations at that time, without exception.</a:t>
            </a:r>
          </a:p>
          <a:p>
            <a:endParaRPr lang="en-US" sz="1200" i="0" kern="1200" dirty="0">
              <a:solidFill>
                <a:schemeClr val="tx1"/>
              </a:solidFill>
              <a:effectLst/>
              <a:latin typeface="+mn-lt"/>
              <a:ea typeface="+mn-ea"/>
              <a:cs typeface="+mn-cs"/>
            </a:endParaRPr>
          </a:p>
          <a:p>
            <a:r>
              <a:rPr lang="en-US" dirty="0"/>
              <a:t>From left to right, the cultures represented are the Ethiopian tribe </a:t>
            </a:r>
            <a:r>
              <a:rPr lang="en-US" dirty="0" err="1"/>
              <a:t>Mursi</a:t>
            </a:r>
            <a:r>
              <a:rPr lang="en-US" dirty="0"/>
              <a:t> (Africa), the </a:t>
            </a:r>
            <a:r>
              <a:rPr lang="en-US" dirty="0" err="1"/>
              <a:t>Kayans</a:t>
            </a:r>
            <a:r>
              <a:rPr lang="en-US" dirty="0"/>
              <a:t> in Thailand and Myanmar (Asia), the</a:t>
            </a:r>
            <a:r>
              <a:rPr lang="en-US" b="1" dirty="0"/>
              <a:t> </a:t>
            </a:r>
            <a:r>
              <a:rPr lang="en-US" dirty="0" err="1"/>
              <a:t>Tapajós</a:t>
            </a:r>
            <a:r>
              <a:rPr lang="en-US" dirty="0"/>
              <a:t> of Brazil (America), the </a:t>
            </a:r>
            <a:r>
              <a:rPr lang="en-US" dirty="0" err="1"/>
              <a:t>Supi</a:t>
            </a:r>
            <a:r>
              <a:rPr lang="en-US" dirty="0"/>
              <a:t> people in Europe (Europe), and the </a:t>
            </a:r>
            <a:r>
              <a:rPr lang="en-US" dirty="0" err="1"/>
              <a:t>Huli</a:t>
            </a:r>
            <a:r>
              <a:rPr lang="en-US" dirty="0"/>
              <a:t> people of Papua New </a:t>
            </a:r>
            <a:r>
              <a:rPr lang="en-US" dirty="0" err="1"/>
              <a:t>Guina</a:t>
            </a:r>
            <a:r>
              <a:rPr lang="en-US" baseline="0" dirty="0"/>
              <a:t> (Australia and surrounding islands)</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p>
          <a:p>
            <a:r>
              <a:rPr lang="en-US" sz="1200" dirty="0"/>
              <a:t>“We Are All One” </a:t>
            </a:r>
          </a:p>
          <a:p>
            <a:r>
              <a:rPr lang="en-US" sz="1200" dirty="0"/>
              <a:t>“We Are All Connected”</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Reference:</a:t>
            </a:r>
            <a:r>
              <a:rPr lang="en-US" sz="1200" i="0" kern="1200" baseline="0" dirty="0">
                <a:solidFill>
                  <a:schemeClr val="tx1"/>
                </a:solidFill>
                <a:effectLst/>
                <a:latin typeface="+mn-lt"/>
                <a:ea typeface="+mn-ea"/>
                <a:cs typeface="+mn-cs"/>
              </a:rPr>
              <a:t> http://www.planetsmarty.com/2016/04/story-of-olympic-rings-free-printable.html</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29</a:t>
            </a:fld>
            <a:endParaRPr lang="en-US"/>
          </a:p>
        </p:txBody>
      </p:sp>
    </p:spTree>
    <p:extLst>
      <p:ext uri="{BB962C8B-B14F-4D97-AF65-F5344CB8AC3E}">
        <p14:creationId xmlns:p14="http://schemas.microsoft.com/office/powerpoint/2010/main" val="3845369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30</a:t>
            </a:fld>
            <a:endParaRPr lang="en-US"/>
          </a:p>
        </p:txBody>
      </p:sp>
    </p:spTree>
    <p:extLst>
      <p:ext uri="{BB962C8B-B14F-4D97-AF65-F5344CB8AC3E}">
        <p14:creationId xmlns:p14="http://schemas.microsoft.com/office/powerpoint/2010/main" val="43649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“My car doesn’t pollute”</a:t>
            </a:r>
          </a:p>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31</a:t>
            </a:fld>
            <a:endParaRPr lang="en-US"/>
          </a:p>
        </p:txBody>
      </p:sp>
    </p:spTree>
    <p:extLst>
      <p:ext uri="{BB962C8B-B14F-4D97-AF65-F5344CB8AC3E}">
        <p14:creationId xmlns:p14="http://schemas.microsoft.com/office/powerpoint/2010/main" val="163919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Artist Thiago </a:t>
            </a:r>
            <a:r>
              <a:rPr lang="en-US" dirty="0" err="1"/>
              <a:t>Mundano</a:t>
            </a:r>
            <a:r>
              <a:rPr lang="en-US" dirty="0"/>
              <a:t> transforms trash carts</a:t>
            </a:r>
            <a:r>
              <a:rPr lang="en-US" baseline="0" dirty="0"/>
              <a:t> to bring attention to not only the massive amounts of trash but also to the workers-with </a:t>
            </a:r>
            <a:r>
              <a:rPr lang="en-US" baseline="0" dirty="0" err="1"/>
              <a:t>politial</a:t>
            </a:r>
            <a:r>
              <a:rPr lang="en-US" baseline="0" dirty="0"/>
              <a:t> and environmental undertones. Brazil generates more than 200,000 tons of trash daily, with approximately 1 million trash collectors known as “</a:t>
            </a:r>
            <a:r>
              <a:rPr lang="en-US" baseline="0" dirty="0" err="1"/>
              <a:t>catadores</a:t>
            </a:r>
            <a:r>
              <a:rPr lang="en-US"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33</a:t>
            </a:fld>
            <a:endParaRPr lang="en-US"/>
          </a:p>
        </p:txBody>
      </p:sp>
    </p:spTree>
    <p:extLst>
      <p:ext uri="{BB962C8B-B14F-4D97-AF65-F5344CB8AC3E}">
        <p14:creationId xmlns:p14="http://schemas.microsoft.com/office/powerpoint/2010/main" val="194438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create a series of small scaffolding projects and one larger final project as a culminating. My goal is to teach students about history, economics, culture, and language while teaching them art. This project will fully develop and most </a:t>
            </a:r>
            <a:r>
              <a:rPr lang="en-US" baseline="0" dirty="0" err="1"/>
              <a:t>likey</a:t>
            </a:r>
            <a:r>
              <a:rPr lang="en-US" baseline="0" dirty="0"/>
              <a:t> change quite a bit while in Brazil and after Brazil.</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34</a:t>
            </a:fld>
            <a:endParaRPr lang="en-US"/>
          </a:p>
        </p:txBody>
      </p:sp>
    </p:spTree>
    <p:extLst>
      <p:ext uri="{BB962C8B-B14F-4D97-AF65-F5344CB8AC3E}">
        <p14:creationId xmlns:p14="http://schemas.microsoft.com/office/powerpoint/2010/main" val="300362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6</a:t>
            </a:fld>
            <a:endParaRPr lang="en-US"/>
          </a:p>
        </p:txBody>
      </p:sp>
    </p:spTree>
    <p:extLst>
      <p:ext uri="{BB962C8B-B14F-4D97-AF65-F5344CB8AC3E}">
        <p14:creationId xmlns:p14="http://schemas.microsoft.com/office/powerpoint/2010/main" val="276518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7</a:t>
            </a:fld>
            <a:endParaRPr lang="en-US"/>
          </a:p>
        </p:txBody>
      </p:sp>
    </p:spTree>
    <p:extLst>
      <p:ext uri="{BB962C8B-B14F-4D97-AF65-F5344CB8AC3E}">
        <p14:creationId xmlns:p14="http://schemas.microsoft.com/office/powerpoint/2010/main" val="360243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Esperanca</a:t>
            </a:r>
            <a:r>
              <a:rPr lang="en-US" dirty="0"/>
              <a:t>”</a:t>
            </a:r>
            <a:r>
              <a:rPr lang="en-US" baseline="0" dirty="0"/>
              <a:t> means hope in Portuguese</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10</a:t>
            </a:fld>
            <a:endParaRPr lang="en-US"/>
          </a:p>
        </p:txBody>
      </p:sp>
    </p:spTree>
    <p:extLst>
      <p:ext uri="{BB962C8B-B14F-4D97-AF65-F5344CB8AC3E}">
        <p14:creationId xmlns:p14="http://schemas.microsoft.com/office/powerpoint/2010/main" val="243694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Graffiti in a</a:t>
            </a:r>
            <a:r>
              <a:rPr lang="en-US" baseline="0" dirty="0"/>
              <a:t> Capoeira Studio (Martial Arts) studio</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13</a:t>
            </a:fld>
            <a:endParaRPr lang="en-US"/>
          </a:p>
        </p:txBody>
      </p:sp>
    </p:spTree>
    <p:extLst>
      <p:ext uri="{BB962C8B-B14F-4D97-AF65-F5344CB8AC3E}">
        <p14:creationId xmlns:p14="http://schemas.microsoft.com/office/powerpoint/2010/main" val="102052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to visit schools, eventually partner with one school in</a:t>
            </a:r>
            <a:r>
              <a:rPr lang="en-US" baseline="0" dirty="0"/>
              <a:t> order to stay in communication upon return to the U.S. I am looking into Skype as being  </a:t>
            </a:r>
            <a:r>
              <a:rPr lang="en-US" baseline="0" dirty="0" err="1"/>
              <a:t>aresource</a:t>
            </a:r>
            <a:r>
              <a:rPr lang="en-US" baseline="0" dirty="0"/>
              <a:t> for us to stay in communication. As these are the guiding questions for my students, they are also the guiding questions for myself before, throughout and after this trip.</a:t>
            </a:r>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14</a:t>
            </a:fld>
            <a:endParaRPr lang="en-US"/>
          </a:p>
        </p:txBody>
      </p:sp>
    </p:spTree>
    <p:extLst>
      <p:ext uri="{BB962C8B-B14F-4D97-AF65-F5344CB8AC3E}">
        <p14:creationId xmlns:p14="http://schemas.microsoft.com/office/powerpoint/2010/main" val="318014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first arrived in the city as a response to the </a:t>
            </a:r>
            <a:r>
              <a:rPr lang="en-US" u="sng" dirty="0">
                <a:effectLst/>
                <a:hlinkClick r:id="rId3"/>
              </a:rPr>
              <a:t>new movement that began in New York in the 1970s</a:t>
            </a:r>
            <a:r>
              <a:rPr lang="en-US" dirty="0"/>
              <a:t>, the new art expression came to Rio and was initially carried out by kids, punks, students and professional artists. These people marked the walls with their names or their thoughts on the military dictatorship, racism, social inequality, and the rivalry between </a:t>
            </a:r>
            <a:r>
              <a:rPr lang="en-US" dirty="0" err="1"/>
              <a:t>Fluminense</a:t>
            </a:r>
            <a:r>
              <a:rPr lang="en-US" dirty="0"/>
              <a:t> and </a:t>
            </a:r>
            <a:r>
              <a:rPr lang="en-US" dirty="0" err="1"/>
              <a:t>Botafogo</a:t>
            </a:r>
            <a:r>
              <a:rPr lang="en-US" dirty="0"/>
              <a:t> football clubs. However, although </a:t>
            </a:r>
            <a:r>
              <a:rPr lang="en-US" u="sng" dirty="0">
                <a:effectLst/>
                <a:hlinkClick r:id="rId4"/>
              </a:rPr>
              <a:t>NY is considered to be the home of graffiti</a:t>
            </a:r>
            <a:r>
              <a:rPr lang="en-US" dirty="0"/>
              <a:t> in America, Brazil was a pioneer is something called “</a:t>
            </a:r>
            <a:r>
              <a:rPr lang="en-US" dirty="0" err="1"/>
              <a:t>Pixação</a:t>
            </a:r>
            <a:r>
              <a:rPr lang="en-US" dirty="0"/>
              <a:t>” – a pre-form of graffiti that consisted of tagging done in a distinctive, cryptic style, mainly on walls and vacant buildings. </a:t>
            </a:r>
            <a:r>
              <a:rPr lang="en-US" dirty="0" err="1"/>
              <a:t>Pixação</a:t>
            </a:r>
            <a:r>
              <a:rPr lang="en-US" dirty="0"/>
              <a:t>, also known as “wall writings”, first began appearing in the 1940s and 50s as political statements written in tar and were often written in response to the slogans painted by political parties across the streets.</a:t>
            </a:r>
          </a:p>
          <a:p>
            <a:endParaRPr lang="en-US" dirty="0"/>
          </a:p>
          <a:p>
            <a:endParaRPr lang="en-US" dirty="0"/>
          </a:p>
          <a:p>
            <a:r>
              <a:rPr lang="en-US" dirty="0"/>
              <a:t>The production of street art, particularly forms of muralism and graffiti, accelerated at an unprecedented pace from the mid-1980s in Brazil, coinciding roughly with the period of democratic transition, economic opening and the import of hip-hop style from the United States.</a:t>
            </a:r>
          </a:p>
          <a:p>
            <a:endParaRPr lang="en-US" dirty="0"/>
          </a:p>
          <a:p>
            <a:r>
              <a:rPr lang="en-US" dirty="0"/>
              <a:t>Article Reference: http://www.widewalls.ch/when-graffiti-matters-the-most-brazil-feature/ </a:t>
            </a:r>
          </a:p>
        </p:txBody>
      </p:sp>
      <p:sp>
        <p:nvSpPr>
          <p:cNvPr id="4" name="Slide Number Placeholder 3"/>
          <p:cNvSpPr>
            <a:spLocks noGrp="1"/>
          </p:cNvSpPr>
          <p:nvPr>
            <p:ph type="sldNum" sz="quarter" idx="10"/>
          </p:nvPr>
        </p:nvSpPr>
        <p:spPr/>
        <p:txBody>
          <a:bodyPr/>
          <a:lstStyle/>
          <a:p>
            <a:fld id="{7A9C8BAD-FB0A-2748-B459-3DF96891B2CE}" type="slidenum">
              <a:rPr lang="en-US" smtClean="0"/>
              <a:t>15</a:t>
            </a:fld>
            <a:endParaRPr lang="en-US"/>
          </a:p>
        </p:txBody>
      </p:sp>
    </p:spTree>
    <p:extLst>
      <p:ext uri="{BB962C8B-B14F-4D97-AF65-F5344CB8AC3E}">
        <p14:creationId xmlns:p14="http://schemas.microsoft.com/office/powerpoint/2010/main" val="351187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8BAD-FB0A-2748-B459-3DF96891B2CE}" type="slidenum">
              <a:rPr lang="en-US" smtClean="0"/>
              <a:t>16</a:t>
            </a:fld>
            <a:endParaRPr lang="en-US"/>
          </a:p>
        </p:txBody>
      </p:sp>
    </p:spTree>
    <p:extLst>
      <p:ext uri="{BB962C8B-B14F-4D97-AF65-F5344CB8AC3E}">
        <p14:creationId xmlns:p14="http://schemas.microsoft.com/office/powerpoint/2010/main" val="34612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vq1WHtn_P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www.boredpanda.com/world-largest-mural-street-art-las-etnias-the-ethnicities-eduardo-kobra-rio-olympics-brazi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www.bing.com/videos/search?q=https://www.youtube.com/watch?v%3dKD2VrsyjMwk&amp;view=detail&amp;mid=6A34AF678596DB121ED96A34AF678596DB121ED9&amp;FORM=VI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307" y="2758953"/>
            <a:ext cx="8332892" cy="2052290"/>
          </a:xfrm>
        </p:spPr>
        <p:txBody>
          <a:bodyPr>
            <a:normAutofit fontScale="90000"/>
          </a:bodyPr>
          <a:lstStyle/>
          <a:p>
            <a:br>
              <a:rPr lang="en-US" sz="5300" dirty="0">
                <a:latin typeface="Gill Sans Ultra Bold" panose="020B0A02020104020203" pitchFamily="34" charset="0"/>
              </a:rPr>
            </a:br>
            <a:r>
              <a:rPr lang="en-US" sz="5300" dirty="0">
                <a:latin typeface="Gill Sans Ultra Bold" panose="020B0A02020104020203" pitchFamily="34" charset="0"/>
              </a:rPr>
              <a:t>STREET ART: </a:t>
            </a:r>
            <a:br>
              <a:rPr lang="en-US" sz="5300" dirty="0">
                <a:latin typeface="Gill Sans Ultra Bold" panose="020B0A02020104020203" pitchFamily="34" charset="0"/>
              </a:rPr>
            </a:br>
            <a:br>
              <a:rPr lang="en-US" sz="5300" dirty="0">
                <a:latin typeface="Gill Sans Ultra Bold" panose="020B0A02020104020203" pitchFamily="34" charset="0"/>
              </a:rPr>
            </a:br>
            <a:br>
              <a:rPr lang="en-US" sz="5300" dirty="0">
                <a:latin typeface="Gill Sans Ultra Bold" panose="020B0A02020104020203" pitchFamily="34" charset="0"/>
              </a:rPr>
            </a:br>
            <a:r>
              <a:rPr lang="en-US" sz="5300" dirty="0">
                <a:latin typeface="Gill Sans Ultra Bold" panose="020B0A02020104020203" pitchFamily="34" charset="0"/>
              </a:rPr>
              <a:t>Graffiti in Brazil</a:t>
            </a:r>
            <a:br>
              <a:rPr lang="en-US" sz="5300" dirty="0">
                <a:latin typeface="Gill Sans Ultra Bold" panose="020B0A02020104020203" pitchFamily="34" charset="0"/>
              </a:rPr>
            </a:br>
            <a:br>
              <a:rPr lang="en-US" sz="5300" dirty="0">
                <a:latin typeface="Gill Sans Ultra Bold" panose="020B0A02020104020203" pitchFamily="34" charset="0"/>
              </a:rPr>
            </a:br>
            <a:br>
              <a:rPr lang="en-US" sz="5300" dirty="0">
                <a:latin typeface="Gill Sans Ultra Bold" panose="020B0A02020104020203" pitchFamily="34" charset="0"/>
              </a:rPr>
            </a:br>
            <a:r>
              <a:rPr lang="en-US" sz="2700" dirty="0">
                <a:latin typeface="Gill Sans Ultra Bold" panose="020B0A02020104020203" pitchFamily="34" charset="0"/>
              </a:rPr>
              <a:t>by Alana Wynes</a:t>
            </a:r>
            <a:br>
              <a:rPr lang="en-US" sz="5300" dirty="0">
                <a:latin typeface="Gill Sans Ultra Bold" panose="020B0A02020104020203" pitchFamily="34" charset="0"/>
              </a:rPr>
            </a:br>
            <a:br>
              <a:rPr lang="en-US" dirty="0"/>
            </a:br>
            <a:endParaRPr lang="en-US" dirty="0"/>
          </a:p>
        </p:txBody>
      </p:sp>
    </p:spTree>
    <p:extLst>
      <p:ext uri="{BB962C8B-B14F-4D97-AF65-F5344CB8AC3E}">
        <p14:creationId xmlns:p14="http://schemas.microsoft.com/office/powerpoint/2010/main" val="210506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4"/>
            <a:ext cx="8229600" cy="1143000"/>
          </a:xfrm>
        </p:spPr>
        <p:txBody>
          <a:bodyPr/>
          <a:lstStyle/>
          <a:p>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027" y="-435129"/>
            <a:ext cx="8071945" cy="6053958"/>
          </a:xfrm>
          <a:prstGeom prst="rect">
            <a:avLst/>
          </a:prstGeom>
        </p:spPr>
      </p:pic>
      <p:sp>
        <p:nvSpPr>
          <p:cNvPr id="6" name="TextBox 5"/>
          <p:cNvSpPr txBox="1"/>
          <p:nvPr/>
        </p:nvSpPr>
        <p:spPr>
          <a:xfrm>
            <a:off x="3310758" y="5739078"/>
            <a:ext cx="2339102" cy="830997"/>
          </a:xfrm>
          <a:prstGeom prst="rect">
            <a:avLst/>
          </a:prstGeom>
          <a:noFill/>
        </p:spPr>
        <p:txBody>
          <a:bodyPr wrap="none" rtlCol="0">
            <a:spAutoFit/>
          </a:bodyPr>
          <a:lstStyle/>
          <a:p>
            <a:r>
              <a:rPr lang="en-US" sz="4800" dirty="0">
                <a:latin typeface="Arial Rounded MT Bold" panose="020F0704030504030204" pitchFamily="34" charset="0"/>
              </a:rPr>
              <a:t>“Hope”</a:t>
            </a:r>
          </a:p>
        </p:txBody>
      </p:sp>
    </p:spTree>
    <p:extLst>
      <p:ext uri="{BB962C8B-B14F-4D97-AF65-F5344CB8AC3E}">
        <p14:creationId xmlns:p14="http://schemas.microsoft.com/office/powerpoint/2010/main" val="62477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 y="-75805"/>
            <a:ext cx="9245073" cy="6933805"/>
          </a:xfrm>
        </p:spPr>
      </p:pic>
    </p:spTree>
    <p:extLst>
      <p:ext uri="{BB962C8B-B14F-4D97-AF65-F5344CB8AC3E}">
        <p14:creationId xmlns:p14="http://schemas.microsoft.com/office/powerpoint/2010/main" val="396500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6853" y="-47378"/>
            <a:ext cx="9842932" cy="7382200"/>
          </a:xfrm>
        </p:spPr>
      </p:pic>
    </p:spTree>
    <p:extLst>
      <p:ext uri="{BB962C8B-B14F-4D97-AF65-F5344CB8AC3E}">
        <p14:creationId xmlns:p14="http://schemas.microsoft.com/office/powerpoint/2010/main" val="372300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04" y="274638"/>
            <a:ext cx="8384796" cy="1143000"/>
          </a:xfrm>
        </p:spPr>
        <p:txBody>
          <a:bodyPr>
            <a:normAutofit/>
          </a:bodyPr>
          <a:lstStyle/>
          <a:p>
            <a:r>
              <a:rPr lang="en-US" sz="3800" dirty="0">
                <a:latin typeface="Arial Rounded MT Bold" panose="020F0704030504030204" pitchFamily="34" charset="0"/>
              </a:rPr>
              <a:t>Capoeira Studio in Salvador, Brazil</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2782" y="1518316"/>
            <a:ext cx="9492771" cy="5339684"/>
          </a:xfrm>
        </p:spPr>
      </p:pic>
    </p:spTree>
    <p:extLst>
      <p:ext uri="{BB962C8B-B14F-4D97-AF65-F5344CB8AC3E}">
        <p14:creationId xmlns:p14="http://schemas.microsoft.com/office/powerpoint/2010/main" val="196835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oper Black" panose="0208090404030B020404" pitchFamily="18" charset="0"/>
              </a:rPr>
              <a:t>Guiding Questions</a:t>
            </a:r>
          </a:p>
        </p:txBody>
      </p:sp>
      <p:sp>
        <p:nvSpPr>
          <p:cNvPr id="4" name="Content Placeholder 3"/>
          <p:cNvSpPr>
            <a:spLocks noGrp="1"/>
          </p:cNvSpPr>
          <p:nvPr>
            <p:ph idx="1"/>
          </p:nvPr>
        </p:nvSpPr>
        <p:spPr/>
        <p:txBody>
          <a:bodyPr>
            <a:normAutofit/>
          </a:bodyPr>
          <a:lstStyle/>
          <a:p>
            <a:r>
              <a:rPr lang="en-US" dirty="0">
                <a:latin typeface="Arial Rounded MT Bold" panose="020F0704030504030204" pitchFamily="34" charset="0"/>
              </a:rPr>
              <a:t>What is the purpose of Graffiti?</a:t>
            </a:r>
          </a:p>
          <a:p>
            <a:r>
              <a:rPr lang="en-US" dirty="0">
                <a:latin typeface="Arial Rounded MT Bold" panose="020F0704030504030204" pitchFamily="34" charset="0"/>
              </a:rPr>
              <a:t> Do you think Graffiti accomplishes its goal?</a:t>
            </a:r>
          </a:p>
          <a:p>
            <a:r>
              <a:rPr lang="en-US" dirty="0">
                <a:latin typeface="Arial Rounded MT Bold" panose="020F0704030504030204" pitchFamily="34" charset="0"/>
              </a:rPr>
              <a:t> What qualifies art to be public art?</a:t>
            </a:r>
          </a:p>
          <a:p>
            <a:r>
              <a:rPr lang="en-US" dirty="0">
                <a:latin typeface="Arial Rounded MT Bold" panose="020F0704030504030204" pitchFamily="34" charset="0"/>
              </a:rPr>
              <a:t> Do you see any controversial themes within these works?</a:t>
            </a:r>
          </a:p>
          <a:p>
            <a:r>
              <a:rPr lang="en-US" dirty="0">
                <a:latin typeface="Arial Rounded MT Bold" panose="020F0704030504030204" pitchFamily="34" charset="0"/>
              </a:rPr>
              <a:t>How is Art able to send a message without words?</a:t>
            </a:r>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7396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36" y="820971"/>
            <a:ext cx="8229600" cy="1143000"/>
          </a:xfrm>
        </p:spPr>
        <p:txBody>
          <a:bodyPr>
            <a:noAutofit/>
          </a:bodyPr>
          <a:lstStyle/>
          <a:p>
            <a:r>
              <a:rPr lang="en-US" dirty="0">
                <a:latin typeface="Arial Rounded MT Bold" panose="020F0704030504030204" pitchFamily="34" charset="0"/>
              </a:rPr>
              <a:t>Graffiti </a:t>
            </a:r>
            <a:br>
              <a:rPr lang="en-US" dirty="0">
                <a:latin typeface="Arial Rounded MT Bold" panose="020F0704030504030204" pitchFamily="34" charset="0"/>
              </a:rPr>
            </a:br>
            <a:r>
              <a:rPr lang="en-US" dirty="0">
                <a:latin typeface="Arial Rounded MT Bold" panose="020F0704030504030204" pitchFamily="34" charset="0"/>
              </a:rPr>
              <a:t>As a Response!</a:t>
            </a:r>
            <a:br>
              <a:rPr lang="en-US" sz="3600" dirty="0">
                <a:latin typeface="Arial Rounded MT Bold" panose="020F0704030504030204" pitchFamily="34" charset="0"/>
              </a:rPr>
            </a:br>
            <a:br>
              <a:rPr lang="en-US" sz="3600" dirty="0">
                <a:latin typeface="Arial Rounded MT Bold" panose="020F0704030504030204" pitchFamily="34" charset="0"/>
              </a:rPr>
            </a:br>
            <a:r>
              <a:rPr lang="en-US" sz="3600" dirty="0">
                <a:latin typeface="Arial Rounded MT Bold" panose="020F0704030504030204" pitchFamily="34" charset="0"/>
              </a:rPr>
              <a:t>The Power of Art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82161" y="2647648"/>
            <a:ext cx="6311879" cy="4210352"/>
          </a:xfrm>
        </p:spPr>
      </p:pic>
    </p:spTree>
    <p:extLst>
      <p:ext uri="{BB962C8B-B14F-4D97-AF65-F5344CB8AC3E}">
        <p14:creationId xmlns:p14="http://schemas.microsoft.com/office/powerpoint/2010/main" val="86185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6812280" cy="6812280"/>
          </a:xfrm>
          <a:prstGeom prst="rect">
            <a:avLst/>
          </a:prstGeom>
        </p:spPr>
      </p:pic>
      <p:sp>
        <p:nvSpPr>
          <p:cNvPr id="3" name="Rectangle 2"/>
          <p:cNvSpPr/>
          <p:nvPr/>
        </p:nvSpPr>
        <p:spPr>
          <a:xfrm>
            <a:off x="6880797" y="409694"/>
            <a:ext cx="2392680" cy="1938992"/>
          </a:xfrm>
          <a:prstGeom prst="rect">
            <a:avLst/>
          </a:prstGeom>
        </p:spPr>
        <p:txBody>
          <a:bodyPr wrap="square">
            <a:spAutoFit/>
          </a:bodyPr>
          <a:lstStyle/>
          <a:p>
            <a:r>
              <a:rPr lang="en-US" sz="2000" dirty="0">
                <a:solidFill>
                  <a:schemeClr val="accent6">
                    <a:lumMod val="20000"/>
                    <a:lumOff val="80000"/>
                  </a:schemeClr>
                </a:solidFill>
                <a:latin typeface="Arial Rounded MT Bold" panose="020F0704030504030204" pitchFamily="34" charset="0"/>
              </a:rPr>
              <a:t>In March 2009, the Brazilian government passed Law 706/07 which legalized Graffiti</a:t>
            </a:r>
          </a:p>
        </p:txBody>
      </p:sp>
      <p:sp>
        <p:nvSpPr>
          <p:cNvPr id="4" name="TextBox 3"/>
          <p:cNvSpPr txBox="1"/>
          <p:nvPr/>
        </p:nvSpPr>
        <p:spPr>
          <a:xfrm>
            <a:off x="6812280" y="5611951"/>
            <a:ext cx="2184982" cy="1015663"/>
          </a:xfrm>
          <a:prstGeom prst="rect">
            <a:avLst/>
          </a:prstGeom>
          <a:noFill/>
        </p:spPr>
        <p:txBody>
          <a:bodyPr wrap="square" rtlCol="0">
            <a:spAutoFit/>
          </a:bodyPr>
          <a:lstStyle/>
          <a:p>
            <a:pPr algn="ctr"/>
            <a:r>
              <a:rPr lang="en-US" sz="2000" dirty="0">
                <a:latin typeface="Arial Rounded MT Bold" panose="020F0704030504030204" pitchFamily="34" charset="0"/>
              </a:rPr>
              <a:t>Graffiti piece in </a:t>
            </a:r>
          </a:p>
          <a:p>
            <a:pPr algn="ctr"/>
            <a:r>
              <a:rPr lang="en-US" sz="2000" dirty="0">
                <a:latin typeface="Arial Rounded MT Bold" panose="020F0704030504030204" pitchFamily="34" charset="0"/>
              </a:rPr>
              <a:t>Rio de Janeiro, Brazil</a:t>
            </a:r>
          </a:p>
        </p:txBody>
      </p:sp>
    </p:spTree>
    <p:extLst>
      <p:ext uri="{BB962C8B-B14F-4D97-AF65-F5344CB8AC3E}">
        <p14:creationId xmlns:p14="http://schemas.microsoft.com/office/powerpoint/2010/main" val="99954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4185" y="-278569"/>
            <a:ext cx="7976027" cy="7860246"/>
          </a:xfrm>
          <a:prstGeom prst="rect">
            <a:avLst/>
          </a:prstGeom>
        </p:spPr>
      </p:pic>
      <p:sp>
        <p:nvSpPr>
          <p:cNvPr id="4" name="TextBox 3"/>
          <p:cNvSpPr txBox="1"/>
          <p:nvPr/>
        </p:nvSpPr>
        <p:spPr>
          <a:xfrm>
            <a:off x="6959018" y="177354"/>
            <a:ext cx="2184982" cy="7048083"/>
          </a:xfrm>
          <a:prstGeom prst="rect">
            <a:avLst/>
          </a:prstGeom>
          <a:noFill/>
        </p:spPr>
        <p:txBody>
          <a:bodyPr wrap="square" rtlCol="0">
            <a:spAutoFit/>
          </a:bodyPr>
          <a:lstStyle/>
          <a:p>
            <a:br>
              <a:rPr lang="en-US" dirty="0"/>
            </a:br>
            <a:r>
              <a:rPr lang="en-US" sz="2400" dirty="0"/>
              <a:t>Graffiti by </a:t>
            </a:r>
          </a:p>
          <a:p>
            <a:r>
              <a:rPr lang="en-US" sz="2400" dirty="0"/>
              <a:t>Brazilian street artist </a:t>
            </a:r>
            <a:r>
              <a:rPr lang="en-US" sz="2400" u="sng" dirty="0"/>
              <a:t>Paulo Ito</a:t>
            </a:r>
            <a:r>
              <a:rPr lang="en-US" sz="2400" dirty="0"/>
              <a:t> depicting a starving child with nothing to eat but a football</a:t>
            </a:r>
          </a:p>
          <a:p>
            <a:r>
              <a:rPr lang="en-US" sz="2400" dirty="0"/>
              <a:t> (Sao Paulo)</a:t>
            </a:r>
          </a:p>
          <a:p>
            <a:endParaRPr lang="en-US" sz="5000" dirty="0"/>
          </a:p>
          <a:p>
            <a:pPr algn="ctr"/>
            <a:r>
              <a:rPr lang="en-US" sz="2400" dirty="0">
                <a:solidFill>
                  <a:schemeClr val="accent6">
                    <a:lumMod val="60000"/>
                    <a:lumOff val="40000"/>
                  </a:schemeClr>
                </a:solidFill>
              </a:rPr>
              <a:t>What’s going on in this picture?</a:t>
            </a:r>
          </a:p>
          <a:p>
            <a:pPr algn="ctr"/>
            <a:endParaRPr lang="en-US" sz="1200" dirty="0">
              <a:solidFill>
                <a:schemeClr val="accent6">
                  <a:lumMod val="60000"/>
                  <a:lumOff val="40000"/>
                </a:schemeClr>
              </a:solidFill>
            </a:endParaRPr>
          </a:p>
          <a:p>
            <a:pPr algn="ctr"/>
            <a:r>
              <a:rPr lang="en-US" sz="2400" dirty="0">
                <a:solidFill>
                  <a:schemeClr val="accent6">
                    <a:lumMod val="60000"/>
                    <a:lumOff val="40000"/>
                  </a:schemeClr>
                </a:solidFill>
              </a:rPr>
              <a:t>What do you see that makes you say that?</a:t>
            </a:r>
          </a:p>
          <a:p>
            <a:endParaRPr lang="en-US" dirty="0"/>
          </a:p>
          <a:p>
            <a:r>
              <a:rPr lang="en-US" dirty="0"/>
              <a:t> </a:t>
            </a:r>
          </a:p>
        </p:txBody>
      </p:sp>
    </p:spTree>
    <p:extLst>
      <p:ext uri="{BB962C8B-B14F-4D97-AF65-F5344CB8AC3E}">
        <p14:creationId xmlns:p14="http://schemas.microsoft.com/office/powerpoint/2010/main" val="12240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7187"/>
          </a:xfrm>
          <a:prstGeom prst="rect">
            <a:avLst/>
          </a:prstGeom>
        </p:spPr>
      </p:pic>
      <p:sp>
        <p:nvSpPr>
          <p:cNvPr id="3" name="Rectangle 2"/>
          <p:cNvSpPr/>
          <p:nvPr/>
        </p:nvSpPr>
        <p:spPr>
          <a:xfrm>
            <a:off x="307361" y="4971545"/>
            <a:ext cx="8644538" cy="1661993"/>
          </a:xfrm>
          <a:prstGeom prst="rect">
            <a:avLst/>
          </a:prstGeom>
        </p:spPr>
        <p:txBody>
          <a:bodyPr wrap="square">
            <a:spAutoFit/>
          </a:bodyPr>
          <a:lstStyle/>
          <a:p>
            <a:endParaRPr lang="en-US" sz="2000" dirty="0">
              <a:latin typeface="Arial Rounded MT Bold" panose="020F0704030504030204" pitchFamily="34" charset="0"/>
            </a:endParaRPr>
          </a:p>
          <a:p>
            <a:pPr algn="ctr"/>
            <a:r>
              <a:rPr lang="en-US" sz="3200" dirty="0">
                <a:solidFill>
                  <a:schemeClr val="accent6">
                    <a:lumMod val="60000"/>
                    <a:lumOff val="40000"/>
                  </a:schemeClr>
                </a:solidFill>
                <a:latin typeface="Arial Rounded MT Bold" panose="020F0704030504030204" pitchFamily="34" charset="0"/>
              </a:rPr>
              <a:t>What’s going on in this picture?</a:t>
            </a:r>
          </a:p>
          <a:p>
            <a:pPr algn="ctr"/>
            <a:endParaRPr lang="en-US" dirty="0">
              <a:solidFill>
                <a:schemeClr val="accent6">
                  <a:lumMod val="60000"/>
                  <a:lumOff val="40000"/>
                </a:schemeClr>
              </a:solidFill>
            </a:endParaRPr>
          </a:p>
          <a:p>
            <a:pPr algn="ctr"/>
            <a:r>
              <a:rPr lang="en-US" sz="3200" dirty="0">
                <a:solidFill>
                  <a:schemeClr val="accent6">
                    <a:lumMod val="60000"/>
                    <a:lumOff val="40000"/>
                  </a:schemeClr>
                </a:solidFill>
                <a:latin typeface="Arial Rounded MT Bold" panose="020F0704030504030204" pitchFamily="34" charset="0"/>
              </a:rPr>
              <a:t>What do you see that makes you say that?</a:t>
            </a:r>
          </a:p>
        </p:txBody>
      </p:sp>
    </p:spTree>
    <p:extLst>
      <p:ext uri="{BB962C8B-B14F-4D97-AF65-F5344CB8AC3E}">
        <p14:creationId xmlns:p14="http://schemas.microsoft.com/office/powerpoint/2010/main" val="330433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12" y="1513212"/>
            <a:ext cx="6657975" cy="3829050"/>
          </a:xfrm>
          <a:prstGeom prst="rect">
            <a:avLst/>
          </a:prstGeom>
        </p:spPr>
      </p:pic>
      <p:sp>
        <p:nvSpPr>
          <p:cNvPr id="3" name="TextBox 2"/>
          <p:cNvSpPr txBox="1"/>
          <p:nvPr/>
        </p:nvSpPr>
        <p:spPr>
          <a:xfrm>
            <a:off x="2496457" y="494680"/>
            <a:ext cx="4727839" cy="830997"/>
          </a:xfrm>
          <a:prstGeom prst="rect">
            <a:avLst/>
          </a:prstGeom>
          <a:noFill/>
        </p:spPr>
        <p:txBody>
          <a:bodyPr wrap="square" rtlCol="0">
            <a:spAutoFit/>
          </a:bodyPr>
          <a:lstStyle/>
          <a:p>
            <a:pPr algn="ctr"/>
            <a:r>
              <a:rPr lang="en-US" sz="2400" dirty="0"/>
              <a:t>Fabio de Oliveira Aka “</a:t>
            </a:r>
            <a:r>
              <a:rPr lang="en-US" sz="2400" dirty="0" err="1"/>
              <a:t>Cranio</a:t>
            </a:r>
            <a:r>
              <a:rPr lang="en-US" sz="2400" dirty="0"/>
              <a:t>”</a:t>
            </a:r>
          </a:p>
          <a:p>
            <a:pPr algn="ctr"/>
            <a:r>
              <a:rPr lang="en-US" sz="2400" dirty="0"/>
              <a:t>From Sao Paulo, Brazil</a:t>
            </a:r>
          </a:p>
        </p:txBody>
      </p:sp>
      <p:sp>
        <p:nvSpPr>
          <p:cNvPr id="4" name="TextBox 3"/>
          <p:cNvSpPr txBox="1"/>
          <p:nvPr/>
        </p:nvSpPr>
        <p:spPr>
          <a:xfrm>
            <a:off x="1453106" y="5529797"/>
            <a:ext cx="7038273" cy="830997"/>
          </a:xfrm>
          <a:prstGeom prst="rect">
            <a:avLst/>
          </a:prstGeom>
          <a:noFill/>
        </p:spPr>
        <p:txBody>
          <a:bodyPr wrap="none" rtlCol="0">
            <a:spAutoFit/>
          </a:bodyPr>
          <a:lstStyle/>
          <a:p>
            <a:pPr algn="ctr"/>
            <a:r>
              <a:rPr lang="en-US" sz="2400" dirty="0"/>
              <a:t>Themes found in his work:</a:t>
            </a:r>
          </a:p>
          <a:p>
            <a:r>
              <a:rPr lang="en-US" sz="2400" dirty="0"/>
              <a:t>Consumerism, corrupt politics, and environment issues</a:t>
            </a:r>
          </a:p>
        </p:txBody>
      </p:sp>
    </p:spTree>
    <p:extLst>
      <p:ext uri="{BB962C8B-B14F-4D97-AF65-F5344CB8AC3E}">
        <p14:creationId xmlns:p14="http://schemas.microsoft.com/office/powerpoint/2010/main" val="369871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Ultra Bold" panose="020B0A02020104020203" pitchFamily="34" charset="0"/>
              </a:rPr>
              <a:t>What is Graffiti?</a:t>
            </a:r>
          </a:p>
        </p:txBody>
      </p:sp>
      <p:sp>
        <p:nvSpPr>
          <p:cNvPr id="3" name="Content Placeholder 2"/>
          <p:cNvSpPr>
            <a:spLocks noGrp="1"/>
          </p:cNvSpPr>
          <p:nvPr>
            <p:ph idx="1"/>
          </p:nvPr>
        </p:nvSpPr>
        <p:spPr>
          <a:xfrm>
            <a:off x="457200" y="1533041"/>
            <a:ext cx="8229600" cy="4525963"/>
          </a:xfrm>
        </p:spPr>
        <p:txBody>
          <a:bodyPr/>
          <a:lstStyle/>
          <a:p>
            <a:r>
              <a:rPr lang="en-US" sz="2400" dirty="0"/>
              <a:t>“Markings, as initials, slogans, or drawings, written, spray-painted, or sketched on a sidewalk, wall of a building or the like (Dictionary.com)</a:t>
            </a:r>
          </a:p>
          <a:p>
            <a:r>
              <a:rPr lang="en-US" sz="2400" dirty="0"/>
              <a:t>Originated from Latin/Greek</a:t>
            </a:r>
          </a:p>
          <a:p>
            <a:r>
              <a:rPr lang="en-US" sz="2400" dirty="0"/>
              <a:t>Comes from the Italian word ‘</a:t>
            </a:r>
            <a:r>
              <a:rPr lang="en-US" sz="2400" dirty="0" err="1"/>
              <a:t>graferre</a:t>
            </a:r>
            <a:r>
              <a:rPr lang="en-US" sz="2400" dirty="0"/>
              <a:t>’</a:t>
            </a:r>
          </a:p>
          <a:p>
            <a:pPr marL="0" indent="0">
              <a:buNone/>
            </a:pPr>
            <a:r>
              <a:rPr lang="en-US" sz="2400" dirty="0"/>
              <a:t>      which means to scratch on a surface</a:t>
            </a:r>
          </a:p>
          <a:p>
            <a:r>
              <a:rPr lang="en-US" sz="2400" dirty="0"/>
              <a:t>A form of Public Art</a:t>
            </a:r>
          </a:p>
          <a:p>
            <a:r>
              <a:rPr lang="en-US" sz="2400" dirty="0"/>
              <a:t>Part of our everyday visual experience</a:t>
            </a:r>
          </a:p>
          <a:p>
            <a:r>
              <a:rPr lang="en-US" sz="2400" dirty="0"/>
              <a:t>Cultural/Diverse/Influential</a:t>
            </a:r>
          </a:p>
          <a:p>
            <a:r>
              <a:rPr lang="en-US" sz="2400" dirty="0"/>
              <a:t>Often Political (Protest Art-sends a message)</a:t>
            </a:r>
          </a:p>
          <a:p>
            <a:pPr marL="0" indent="0">
              <a:buNone/>
            </a:pPr>
            <a:endParaRPr lang="en-US" sz="2400" dirty="0"/>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967" y="2448350"/>
            <a:ext cx="2678595" cy="2239407"/>
          </a:xfrm>
          <a:prstGeom prst="rect">
            <a:avLst/>
          </a:prstGeom>
        </p:spPr>
      </p:pic>
    </p:spTree>
    <p:extLst>
      <p:ext uri="{BB962C8B-B14F-4D97-AF65-F5344CB8AC3E}">
        <p14:creationId xmlns:p14="http://schemas.microsoft.com/office/powerpoint/2010/main" val="258186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63"/>
            <a:ext cx="9244084" cy="6933063"/>
          </a:xfrm>
          <a:prstGeom prst="rect">
            <a:avLst/>
          </a:prstGeom>
        </p:spPr>
      </p:pic>
      <p:sp>
        <p:nvSpPr>
          <p:cNvPr id="3" name="TextBox 2"/>
          <p:cNvSpPr txBox="1"/>
          <p:nvPr/>
        </p:nvSpPr>
        <p:spPr>
          <a:xfrm>
            <a:off x="6395366" y="407254"/>
            <a:ext cx="1964863" cy="2062103"/>
          </a:xfrm>
          <a:prstGeom prst="rect">
            <a:avLst/>
          </a:prstGeom>
          <a:noFill/>
        </p:spPr>
        <p:txBody>
          <a:bodyPr wrap="square" rtlCol="0">
            <a:spAutoFit/>
          </a:bodyPr>
          <a:lstStyle/>
          <a:p>
            <a:r>
              <a:rPr lang="en-US" sz="3200" dirty="0">
                <a:solidFill>
                  <a:schemeClr val="bg1"/>
                </a:solidFill>
                <a:latin typeface="Elephant" panose="02020904090505020303" pitchFamily="18" charset="0"/>
              </a:rPr>
              <a:t>What’s going on in this picture?</a:t>
            </a:r>
          </a:p>
        </p:txBody>
      </p:sp>
    </p:spTree>
    <p:extLst>
      <p:ext uri="{BB962C8B-B14F-4D97-AF65-F5344CB8AC3E}">
        <p14:creationId xmlns:p14="http://schemas.microsoft.com/office/powerpoint/2010/main" val="250818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350"/>
            <a:ext cx="9144000" cy="6858000"/>
          </a:xfrm>
          <a:prstGeom prst="rect">
            <a:avLst/>
          </a:prstGeom>
        </p:spPr>
      </p:pic>
    </p:spTree>
    <p:extLst>
      <p:ext uri="{BB962C8B-B14F-4D97-AF65-F5344CB8AC3E}">
        <p14:creationId xmlns:p14="http://schemas.microsoft.com/office/powerpoint/2010/main" val="275159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pect-mag.com/wp-content/uploads/2012/09/c21-600x450.jpg">
            <a:hlinkClick r:id="rId3" tooltip="Ctrl + Click to watch video of Cranio at wor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63" y="0"/>
            <a:ext cx="8409550" cy="5694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0281" y="5972137"/>
            <a:ext cx="5993394" cy="646331"/>
          </a:xfrm>
          <a:prstGeom prst="rect">
            <a:avLst/>
          </a:prstGeom>
          <a:noFill/>
        </p:spPr>
        <p:txBody>
          <a:bodyPr wrap="square" rtlCol="0">
            <a:spAutoFit/>
          </a:bodyPr>
          <a:lstStyle/>
          <a:p>
            <a:pPr algn="ctr"/>
            <a:r>
              <a:rPr lang="en-US" dirty="0"/>
              <a:t>CTRL + Click to watch video of </a:t>
            </a:r>
            <a:r>
              <a:rPr lang="en-US" dirty="0" err="1"/>
              <a:t>Cranio</a:t>
            </a:r>
            <a:r>
              <a:rPr lang="en-US" dirty="0"/>
              <a:t> at work</a:t>
            </a:r>
          </a:p>
          <a:p>
            <a:pPr algn="ctr"/>
            <a:r>
              <a:rPr lang="en-US" dirty="0">
                <a:hlinkClick r:id="rId3"/>
              </a:rPr>
              <a:t>https://www.youtube.com/watch?v=Uvq1WHtn_PM</a:t>
            </a:r>
            <a:r>
              <a:rPr lang="en-US" dirty="0"/>
              <a:t> </a:t>
            </a:r>
          </a:p>
        </p:txBody>
      </p:sp>
    </p:spTree>
    <p:extLst>
      <p:ext uri="{BB962C8B-B14F-4D97-AF65-F5344CB8AC3E}">
        <p14:creationId xmlns:p14="http://schemas.microsoft.com/office/powerpoint/2010/main" val="329598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2726" y="360726"/>
            <a:ext cx="6415659" cy="3046988"/>
          </a:xfrm>
          <a:prstGeom prst="rect">
            <a:avLst/>
          </a:prstGeom>
          <a:noFill/>
        </p:spPr>
        <p:txBody>
          <a:bodyPr wrap="square" rtlCol="0">
            <a:spAutoFit/>
          </a:bodyPr>
          <a:lstStyle/>
          <a:p>
            <a:pPr algn="ctr"/>
            <a:r>
              <a:rPr lang="en-US" sz="4400" dirty="0">
                <a:latin typeface="Cooper Black" panose="0208090404030B020404" pitchFamily="18" charset="0"/>
              </a:rPr>
              <a:t>Building Community Through Street Art</a:t>
            </a:r>
          </a:p>
          <a:p>
            <a:pPr algn="ctr"/>
            <a:endParaRPr lang="en-US" sz="1600" dirty="0">
              <a:latin typeface="Cooper Black" panose="0208090404030B020404" pitchFamily="18" charset="0"/>
            </a:endParaRPr>
          </a:p>
          <a:p>
            <a:pPr algn="ctr"/>
            <a:endParaRPr lang="en-US" sz="4400" dirty="0">
              <a:latin typeface="Cooper Black" panose="0208090404030B020404" pitchFamily="18" charset="0"/>
            </a:endParaRPr>
          </a:p>
          <a:p>
            <a:pPr algn="ctr"/>
            <a:endParaRPr lang="en-US" sz="4400" dirty="0">
              <a:latin typeface="Cooper Black" panose="0208090404030B0204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59043" y="1884220"/>
            <a:ext cx="6094359" cy="4065255"/>
          </a:xfrm>
          <a:prstGeom prst="rect">
            <a:avLst/>
          </a:prstGeom>
        </p:spPr>
      </p:pic>
      <p:sp>
        <p:nvSpPr>
          <p:cNvPr id="4" name="Rectangle 3"/>
          <p:cNvSpPr/>
          <p:nvPr/>
        </p:nvSpPr>
        <p:spPr>
          <a:xfrm>
            <a:off x="3946854" y="5998414"/>
            <a:ext cx="1747401" cy="707886"/>
          </a:xfrm>
          <a:prstGeom prst="rect">
            <a:avLst/>
          </a:prstGeom>
        </p:spPr>
        <p:txBody>
          <a:bodyPr wrap="none">
            <a:spAutoFit/>
          </a:bodyPr>
          <a:lstStyle/>
          <a:p>
            <a:pPr algn="ctr"/>
            <a:r>
              <a:rPr lang="en-US" sz="4000" dirty="0">
                <a:latin typeface="Cooper Black" panose="0208090404030B020404" pitchFamily="18" charset="0"/>
              </a:rPr>
              <a:t>Brazil</a:t>
            </a:r>
          </a:p>
        </p:txBody>
      </p:sp>
    </p:spTree>
    <p:extLst>
      <p:ext uri="{BB962C8B-B14F-4D97-AF65-F5344CB8AC3E}">
        <p14:creationId xmlns:p14="http://schemas.microsoft.com/office/powerpoint/2010/main" val="124094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3" cstate="email">
            <a:extLst>
              <a:ext uri="{28A0092B-C50C-407E-A947-70E740481C1C}">
                <a14:useLocalDpi xmlns:a14="http://schemas.microsoft.com/office/drawing/2010/main" val="0"/>
              </a:ext>
            </a:extLst>
          </a:blip>
          <a:stretch>
            <a:fillRect/>
          </a:stretch>
        </p:blipFill>
        <p:spPr>
          <a:xfrm>
            <a:off x="0" y="2145553"/>
            <a:ext cx="4673600" cy="471244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55716" y="0"/>
            <a:ext cx="4288284" cy="4116753"/>
          </a:xfrm>
          <a:prstGeom prst="rect">
            <a:avLst/>
          </a:prstGeom>
        </p:spPr>
      </p:pic>
      <p:sp>
        <p:nvSpPr>
          <p:cNvPr id="7" name="TextBox 6"/>
          <p:cNvSpPr txBox="1"/>
          <p:nvPr/>
        </p:nvSpPr>
        <p:spPr>
          <a:xfrm>
            <a:off x="309357" y="385140"/>
            <a:ext cx="3626069" cy="2431435"/>
          </a:xfrm>
          <a:prstGeom prst="rect">
            <a:avLst/>
          </a:prstGeom>
          <a:noFill/>
        </p:spPr>
        <p:txBody>
          <a:bodyPr wrap="square" rtlCol="0">
            <a:spAutoFit/>
          </a:bodyPr>
          <a:lstStyle/>
          <a:p>
            <a:pPr algn="ctr"/>
            <a:r>
              <a:rPr lang="en-US" sz="2400" u="sng" dirty="0"/>
              <a:t>Artist:</a:t>
            </a:r>
          </a:p>
          <a:p>
            <a:pPr algn="ctr"/>
            <a:r>
              <a:rPr lang="en-US" sz="3200" dirty="0"/>
              <a:t>Eduardo </a:t>
            </a:r>
            <a:r>
              <a:rPr lang="en-US" sz="3200" dirty="0" err="1"/>
              <a:t>Kobra</a:t>
            </a:r>
            <a:r>
              <a:rPr lang="en-US" sz="3200" dirty="0"/>
              <a:t> </a:t>
            </a:r>
          </a:p>
          <a:p>
            <a:pPr algn="ctr"/>
            <a:r>
              <a:rPr lang="en-US" sz="2400" dirty="0"/>
              <a:t> from Sao Paulo, Brazil</a:t>
            </a:r>
          </a:p>
          <a:p>
            <a:endParaRPr lang="en-US" dirty="0"/>
          </a:p>
          <a:p>
            <a:endParaRPr lang="en-US" dirty="0"/>
          </a:p>
          <a:p>
            <a:endParaRPr lang="en-US" dirty="0"/>
          </a:p>
          <a:p>
            <a:endParaRPr lang="en-US" dirty="0"/>
          </a:p>
        </p:txBody>
      </p:sp>
      <p:sp>
        <p:nvSpPr>
          <p:cNvPr id="8" name="TextBox 7"/>
          <p:cNvSpPr txBox="1"/>
          <p:nvPr/>
        </p:nvSpPr>
        <p:spPr>
          <a:xfrm>
            <a:off x="4757947" y="4241587"/>
            <a:ext cx="4386053" cy="2305209"/>
          </a:xfrm>
          <a:prstGeom prst="rect">
            <a:avLst/>
          </a:prstGeom>
          <a:noFill/>
        </p:spPr>
        <p:txBody>
          <a:bodyPr wrap="square" rtlCol="0">
            <a:normAutofit/>
          </a:bodyPr>
          <a:lstStyle/>
          <a:p>
            <a:endParaRPr lang="en-US" sz="2400" dirty="0"/>
          </a:p>
          <a:p>
            <a:pPr algn="ctr"/>
            <a:r>
              <a:rPr lang="en-US" sz="3300" dirty="0"/>
              <a:t>Las </a:t>
            </a:r>
            <a:r>
              <a:rPr lang="en-US" sz="3300" dirty="0" err="1"/>
              <a:t>Etnias</a:t>
            </a:r>
            <a:r>
              <a:rPr lang="en-US" sz="3300" dirty="0"/>
              <a:t> </a:t>
            </a:r>
          </a:p>
          <a:p>
            <a:pPr algn="ctr"/>
            <a:r>
              <a:rPr lang="en-US" sz="3300" dirty="0"/>
              <a:t>(The Ethnicities)</a:t>
            </a:r>
          </a:p>
          <a:p>
            <a:pPr algn="ctr"/>
            <a:endParaRPr lang="en-US" sz="3300" dirty="0"/>
          </a:p>
          <a:p>
            <a:pPr algn="ctr"/>
            <a:r>
              <a:rPr lang="en-US" sz="2000" dirty="0"/>
              <a:t>Painted for the 2016 Olympics in Rio</a:t>
            </a:r>
          </a:p>
          <a:p>
            <a:endParaRPr lang="en-US" sz="2400" dirty="0"/>
          </a:p>
        </p:txBody>
      </p:sp>
    </p:spTree>
    <p:extLst>
      <p:ext uri="{BB962C8B-B14F-4D97-AF65-F5344CB8AC3E}">
        <p14:creationId xmlns:p14="http://schemas.microsoft.com/office/powerpoint/2010/main" val="83626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43" y="5976"/>
            <a:ext cx="7262517" cy="7148392"/>
          </a:xfrm>
          <a:prstGeom prst="rect">
            <a:avLst/>
          </a:prstGeom>
        </p:spPr>
      </p:pic>
    </p:spTree>
    <p:extLst>
      <p:ext uri="{BB962C8B-B14F-4D97-AF65-F5344CB8AC3E}">
        <p14:creationId xmlns:p14="http://schemas.microsoft.com/office/powerpoint/2010/main" val="173318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97" y="15111"/>
            <a:ext cx="7233219" cy="7233219"/>
          </a:xfrm>
          <a:prstGeom prst="rect">
            <a:avLst/>
          </a:prstGeom>
        </p:spPr>
      </p:pic>
    </p:spTree>
    <p:extLst>
      <p:ext uri="{BB962C8B-B14F-4D97-AF65-F5344CB8AC3E}">
        <p14:creationId xmlns:p14="http://schemas.microsoft.com/office/powerpoint/2010/main" val="348970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8635" cy="488057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0297" y="3729317"/>
            <a:ext cx="4480629" cy="2982819"/>
          </a:xfrm>
          <a:prstGeom prst="rect">
            <a:avLst/>
          </a:prstGeom>
        </p:spPr>
      </p:pic>
      <p:sp>
        <p:nvSpPr>
          <p:cNvPr id="4" name="Rectangle 3"/>
          <p:cNvSpPr/>
          <p:nvPr/>
        </p:nvSpPr>
        <p:spPr>
          <a:xfrm>
            <a:off x="5094941" y="5192080"/>
            <a:ext cx="3582894" cy="954107"/>
          </a:xfrm>
          <a:prstGeom prst="rect">
            <a:avLst/>
          </a:prstGeom>
        </p:spPr>
        <p:txBody>
          <a:bodyPr wrap="square">
            <a:spAutoFit/>
          </a:bodyPr>
          <a:lstStyle/>
          <a:p>
            <a:pPr algn="ctr"/>
            <a:r>
              <a:rPr lang="en-US" sz="2800" dirty="0"/>
              <a:t>What message may  the artist be giving?</a:t>
            </a:r>
          </a:p>
        </p:txBody>
      </p:sp>
    </p:spTree>
    <p:extLst>
      <p:ext uri="{BB962C8B-B14F-4D97-AF65-F5344CB8AC3E}">
        <p14:creationId xmlns:p14="http://schemas.microsoft.com/office/powerpoint/2010/main" val="406108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6571" y="6073517"/>
            <a:ext cx="4229775" cy="553998"/>
          </a:xfrm>
          <a:prstGeom prst="rect">
            <a:avLst/>
          </a:prstGeom>
          <a:noFill/>
        </p:spPr>
        <p:txBody>
          <a:bodyPr wrap="square" rtlCol="0">
            <a:spAutoFit/>
          </a:bodyPr>
          <a:lstStyle/>
          <a:p>
            <a:endParaRPr lang="en-US" sz="1200" dirty="0">
              <a:hlinkClick r:id="rId3"/>
            </a:endParaRPr>
          </a:p>
          <a:p>
            <a:r>
              <a:rPr lang="en-US" dirty="0">
                <a:hlinkClick r:id="rId4" tooltip="https://www.youtube.com/watch?v=KD2VrsyjMwk"/>
              </a:rPr>
              <a:t>Ctrl + Click for Video of Mural In Process</a:t>
            </a:r>
            <a:endParaRPr lang="en-US" dirty="0"/>
          </a:p>
        </p:txBody>
      </p:sp>
      <p:sp>
        <p:nvSpPr>
          <p:cNvPr id="4" name="TextBox 3"/>
          <p:cNvSpPr txBox="1"/>
          <p:nvPr/>
        </p:nvSpPr>
        <p:spPr>
          <a:xfrm>
            <a:off x="233083" y="4966448"/>
            <a:ext cx="8695766" cy="1200329"/>
          </a:xfrm>
          <a:prstGeom prst="rect">
            <a:avLst/>
          </a:prstGeom>
          <a:noFill/>
        </p:spPr>
        <p:txBody>
          <a:bodyPr wrap="square" rtlCol="0">
            <a:spAutoFit/>
          </a:bodyPr>
          <a:lstStyle/>
          <a:p>
            <a:r>
              <a:rPr lang="en-US" dirty="0" err="1"/>
              <a:t>Kobra</a:t>
            </a:r>
            <a:r>
              <a:rPr lang="en-US" dirty="0"/>
              <a:t> worked on the piece for 3 months/10 </a:t>
            </a:r>
            <a:r>
              <a:rPr lang="en-US" dirty="0" err="1"/>
              <a:t>hr</a:t>
            </a:r>
            <a:r>
              <a:rPr lang="en-US" dirty="0"/>
              <a:t> work days, and during that time he used 100 gallons of white paint, 400 gallons of colored paint and 3,500 cans of spray paint. </a:t>
            </a:r>
            <a:r>
              <a:rPr lang="en-US" dirty="0" err="1"/>
              <a:t>Kobra’s</a:t>
            </a:r>
            <a:r>
              <a:rPr lang="en-US" dirty="0"/>
              <a:t> mural is in the process of being considered by the </a:t>
            </a:r>
            <a:r>
              <a:rPr lang="en-US" dirty="0" err="1"/>
              <a:t>Guinnees</a:t>
            </a:r>
            <a:r>
              <a:rPr lang="en-US" dirty="0"/>
              <a:t> World Book of Records as the world’s largest mural completed by a single man.</a:t>
            </a: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86541" y="0"/>
            <a:ext cx="6522720" cy="4892040"/>
          </a:xfrm>
          <a:prstGeom prst="rect">
            <a:avLst/>
          </a:prstGeom>
        </p:spPr>
      </p:pic>
    </p:spTree>
    <p:extLst>
      <p:ext uri="{BB962C8B-B14F-4D97-AF65-F5344CB8AC3E}">
        <p14:creationId xmlns:p14="http://schemas.microsoft.com/office/powerpoint/2010/main" val="284634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1577" y="2438360"/>
            <a:ext cx="5850964" cy="1077218"/>
          </a:xfrm>
          <a:prstGeom prst="rect">
            <a:avLst/>
          </a:prstGeom>
          <a:noFill/>
        </p:spPr>
        <p:txBody>
          <a:bodyPr wrap="square" rtlCol="0">
            <a:spAutoFit/>
          </a:bodyPr>
          <a:lstStyle/>
          <a:p>
            <a:pPr algn="ctr"/>
            <a:r>
              <a:rPr lang="en-US" sz="3200" dirty="0">
                <a:latin typeface="Elephant" panose="02020904090505020303" pitchFamily="18" charset="0"/>
              </a:rPr>
              <a:t>Is there a connection? What do you notice?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759609"/>
            <a:ext cx="9144001" cy="129032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399" y="3904010"/>
            <a:ext cx="4719321" cy="2684114"/>
          </a:xfrm>
          <a:prstGeom prst="rect">
            <a:avLst/>
          </a:prstGeom>
        </p:spPr>
      </p:pic>
    </p:spTree>
    <p:extLst>
      <p:ext uri="{BB962C8B-B14F-4D97-AF65-F5344CB8AC3E}">
        <p14:creationId xmlns:p14="http://schemas.microsoft.com/office/powerpoint/2010/main" val="390137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oper Black" panose="0208090404030B020404" pitchFamily="18" charset="0"/>
              </a:rPr>
              <a:t>Documentation of Graffiti in </a:t>
            </a:r>
            <a:br>
              <a:rPr lang="en-US" dirty="0">
                <a:latin typeface="Cooper Black" panose="0208090404030B020404" pitchFamily="18" charset="0"/>
              </a:rPr>
            </a:br>
            <a:r>
              <a:rPr lang="en-US" dirty="0">
                <a:latin typeface="Cooper Black" panose="0208090404030B020404" pitchFamily="18" charset="0"/>
              </a:rPr>
              <a:t>Salvador de Bahia, Brazil 2016</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1711539"/>
            <a:ext cx="9149263" cy="5146461"/>
          </a:xfrm>
        </p:spPr>
      </p:pic>
    </p:spTree>
    <p:extLst>
      <p:ext uri="{BB962C8B-B14F-4D97-AF65-F5344CB8AC3E}">
        <p14:creationId xmlns:p14="http://schemas.microsoft.com/office/powerpoint/2010/main" val="2663962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25664" y="0"/>
            <a:ext cx="5918335" cy="3937665"/>
          </a:xfrm>
          <a:prstGeom prst="rect">
            <a:avLst/>
          </a:prstGeom>
        </p:spPr>
      </p:pic>
      <p:pic>
        <p:nvPicPr>
          <p:cNvPr id="3" name="Picture 2"/>
          <p:cNvPicPr>
            <a:picLocks noChangeAspect="1"/>
          </p:cNvPicPr>
          <p:nvPr/>
        </p:nvPicPr>
        <p:blipFill>
          <a:blip r:embed="rId4"/>
          <a:stretch>
            <a:fillRect/>
          </a:stretch>
        </p:blipFill>
        <p:spPr>
          <a:xfrm>
            <a:off x="1" y="3298151"/>
            <a:ext cx="5167618" cy="3559849"/>
          </a:xfrm>
          <a:prstGeom prst="rect">
            <a:avLst/>
          </a:prstGeom>
        </p:spPr>
      </p:pic>
      <p:sp>
        <p:nvSpPr>
          <p:cNvPr id="4" name="TextBox 3"/>
          <p:cNvSpPr txBox="1"/>
          <p:nvPr/>
        </p:nvSpPr>
        <p:spPr>
          <a:xfrm>
            <a:off x="184559" y="87203"/>
            <a:ext cx="2885828" cy="3016210"/>
          </a:xfrm>
          <a:prstGeom prst="rect">
            <a:avLst/>
          </a:prstGeom>
          <a:noFill/>
        </p:spPr>
        <p:txBody>
          <a:bodyPr wrap="square" rtlCol="0">
            <a:spAutoFit/>
          </a:bodyPr>
          <a:lstStyle/>
          <a:p>
            <a:pPr algn="ctr"/>
            <a:r>
              <a:rPr lang="en-US" sz="2800" b="1" dirty="0">
                <a:latin typeface="Arial Rounded MT Bold" panose="020F0704030504030204" pitchFamily="34" charset="0"/>
              </a:rPr>
              <a:t>Thiago </a:t>
            </a:r>
            <a:r>
              <a:rPr lang="en-US" sz="2800" b="1" dirty="0" err="1">
                <a:latin typeface="Arial Rounded MT Bold" panose="020F0704030504030204" pitchFamily="34" charset="0"/>
              </a:rPr>
              <a:t>Mundano</a:t>
            </a:r>
            <a:endParaRPr lang="en-US" sz="2800" b="1" dirty="0">
              <a:latin typeface="Arial Rounded MT Bold" panose="020F0704030504030204" pitchFamily="34" charset="0"/>
            </a:endParaRPr>
          </a:p>
          <a:p>
            <a:pPr algn="ctr"/>
            <a:endParaRPr lang="en-US" sz="2400" dirty="0">
              <a:latin typeface="Arial Rounded MT Bold" panose="020F0704030504030204" pitchFamily="34" charset="0"/>
            </a:endParaRPr>
          </a:p>
          <a:p>
            <a:r>
              <a:rPr lang="en-US" sz="2200" dirty="0">
                <a:latin typeface="Arial Rounded MT Bold" panose="020F0704030504030204" pitchFamily="34" charset="0"/>
              </a:rPr>
              <a:t>Brazilian street artist, turning trash carts into art to send a powerful message</a:t>
            </a:r>
          </a:p>
        </p:txBody>
      </p:sp>
      <p:sp>
        <p:nvSpPr>
          <p:cNvPr id="5" name="TextBox 4"/>
          <p:cNvSpPr txBox="1"/>
          <p:nvPr/>
        </p:nvSpPr>
        <p:spPr>
          <a:xfrm>
            <a:off x="5485855" y="4574899"/>
            <a:ext cx="3658144" cy="830997"/>
          </a:xfrm>
          <a:prstGeom prst="rect">
            <a:avLst/>
          </a:prstGeom>
          <a:noFill/>
        </p:spPr>
        <p:txBody>
          <a:bodyPr wrap="square" rtlCol="0">
            <a:spAutoFit/>
          </a:bodyPr>
          <a:lstStyle/>
          <a:p>
            <a:pPr algn="ctr"/>
            <a:r>
              <a:rPr lang="en-US" sz="2400" dirty="0">
                <a:latin typeface="Arial Rounded MT Bold" panose="020F0704030504030204" pitchFamily="34" charset="0"/>
              </a:rPr>
              <a:t>“My work is honest, </a:t>
            </a:r>
          </a:p>
          <a:p>
            <a:pPr algn="ctr"/>
            <a:r>
              <a:rPr lang="en-US" sz="2400" dirty="0">
                <a:latin typeface="Arial Rounded MT Bold" panose="020F0704030504030204" pitchFamily="34" charset="0"/>
              </a:rPr>
              <a:t>and yours?”</a:t>
            </a:r>
          </a:p>
        </p:txBody>
      </p:sp>
    </p:spTree>
    <p:extLst>
      <p:ext uri="{BB962C8B-B14F-4D97-AF65-F5344CB8AC3E}">
        <p14:creationId xmlns:p14="http://schemas.microsoft.com/office/powerpoint/2010/main" val="185599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7629"/>
            <a:ext cx="9144000" cy="4876800"/>
          </a:xfrm>
          <a:prstGeom prst="rect">
            <a:avLst/>
          </a:prstGeom>
        </p:spPr>
      </p:pic>
      <p:sp>
        <p:nvSpPr>
          <p:cNvPr id="3" name="TextBox 2"/>
          <p:cNvSpPr txBox="1"/>
          <p:nvPr/>
        </p:nvSpPr>
        <p:spPr>
          <a:xfrm>
            <a:off x="1650499" y="5588959"/>
            <a:ext cx="6324039" cy="707886"/>
          </a:xfrm>
          <a:prstGeom prst="rect">
            <a:avLst/>
          </a:prstGeom>
          <a:noFill/>
        </p:spPr>
        <p:txBody>
          <a:bodyPr wrap="none" rtlCol="0">
            <a:spAutoFit/>
          </a:bodyPr>
          <a:lstStyle/>
          <a:p>
            <a:r>
              <a:rPr lang="en-US" sz="4000" dirty="0">
                <a:latin typeface="Arial Rounded MT Bold" panose="020F0704030504030204" pitchFamily="34" charset="0"/>
              </a:rPr>
              <a:t>“My car doesn’t pollute!”</a:t>
            </a:r>
          </a:p>
        </p:txBody>
      </p:sp>
    </p:spTree>
    <p:extLst>
      <p:ext uri="{BB962C8B-B14F-4D97-AF65-F5344CB8AC3E}">
        <p14:creationId xmlns:p14="http://schemas.microsoft.com/office/powerpoint/2010/main" val="323282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44000" cy="6096000"/>
          </a:xfrm>
          <a:prstGeom prst="rect">
            <a:avLst/>
          </a:prstGeom>
        </p:spPr>
      </p:pic>
      <p:sp>
        <p:nvSpPr>
          <p:cNvPr id="3" name="TextBox 2"/>
          <p:cNvSpPr txBox="1"/>
          <p:nvPr/>
        </p:nvSpPr>
        <p:spPr>
          <a:xfrm>
            <a:off x="400118" y="208741"/>
            <a:ext cx="8541648" cy="461665"/>
          </a:xfrm>
          <a:prstGeom prst="rect">
            <a:avLst/>
          </a:prstGeom>
          <a:noFill/>
        </p:spPr>
        <p:txBody>
          <a:bodyPr wrap="square" rtlCol="0">
            <a:spAutoFit/>
          </a:bodyPr>
          <a:lstStyle/>
          <a:p>
            <a:pPr algn="ctr"/>
            <a:r>
              <a:rPr lang="en-US" sz="2400" dirty="0"/>
              <a:t>“I pick up your waste, clean your city, yet I am called a beggar.”</a:t>
            </a:r>
          </a:p>
        </p:txBody>
      </p:sp>
    </p:spTree>
    <p:extLst>
      <p:ext uri="{BB962C8B-B14F-4D97-AF65-F5344CB8AC3E}">
        <p14:creationId xmlns:p14="http://schemas.microsoft.com/office/powerpoint/2010/main" val="422788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6381" y="0"/>
            <a:ext cx="6709804" cy="4473203"/>
          </a:xfrm>
          <a:prstGeom prst="rect">
            <a:avLst/>
          </a:prstGeom>
        </p:spPr>
      </p:pic>
      <p:sp>
        <p:nvSpPr>
          <p:cNvPr id="3" name="TextBox 2"/>
          <p:cNvSpPr txBox="1"/>
          <p:nvPr/>
        </p:nvSpPr>
        <p:spPr>
          <a:xfrm>
            <a:off x="384679" y="4586714"/>
            <a:ext cx="8324193" cy="1938992"/>
          </a:xfrm>
          <a:prstGeom prst="rect">
            <a:avLst/>
          </a:prstGeom>
          <a:noFill/>
        </p:spPr>
        <p:txBody>
          <a:bodyPr wrap="square" rtlCol="0">
            <a:spAutoFit/>
          </a:bodyPr>
          <a:lstStyle/>
          <a:p>
            <a:pPr marL="342900" indent="-342900" defTabSz="457200">
              <a:buFont typeface="Arial" panose="020B0604020202020204" pitchFamily="34" charset="0"/>
              <a:buChar char="•"/>
              <a:defRPr/>
            </a:pPr>
            <a:r>
              <a:rPr lang="en-US" sz="2000" dirty="0"/>
              <a:t>Artist Thiago </a:t>
            </a:r>
            <a:r>
              <a:rPr lang="en-US" sz="2000" dirty="0" err="1"/>
              <a:t>Mundano</a:t>
            </a:r>
            <a:r>
              <a:rPr lang="en-US" sz="2000" dirty="0"/>
              <a:t> transforms trash carts to bring attention to not only the massive amounts of trash but also to the workers-with political and environmental undertones. </a:t>
            </a:r>
          </a:p>
          <a:p>
            <a:pPr defTabSz="457200">
              <a:defRPr/>
            </a:pPr>
            <a:endParaRPr lang="en-US" sz="2000" dirty="0"/>
          </a:p>
          <a:p>
            <a:pPr marL="342900" indent="-342900" defTabSz="457200">
              <a:buFont typeface="Arial" panose="020B0604020202020204" pitchFamily="34" charset="0"/>
              <a:buChar char="•"/>
              <a:defRPr/>
            </a:pPr>
            <a:r>
              <a:rPr lang="en-US" sz="2000" dirty="0"/>
              <a:t>Brazil generates more than 200,000 tons of trash daily, with approximately 1 million trash collectors known as “</a:t>
            </a:r>
            <a:r>
              <a:rPr lang="en-US" sz="2000" dirty="0" err="1"/>
              <a:t>catadores</a:t>
            </a:r>
            <a:r>
              <a:rPr lang="en-US" sz="2000" dirty="0"/>
              <a:t>”</a:t>
            </a:r>
          </a:p>
        </p:txBody>
      </p:sp>
    </p:spTree>
    <p:extLst>
      <p:ext uri="{BB962C8B-B14F-4D97-AF65-F5344CB8AC3E}">
        <p14:creationId xmlns:p14="http://schemas.microsoft.com/office/powerpoint/2010/main" val="156599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063" y="449460"/>
            <a:ext cx="8125368" cy="5693866"/>
          </a:xfrm>
          <a:prstGeom prst="rect">
            <a:avLst/>
          </a:prstGeom>
          <a:noFill/>
        </p:spPr>
        <p:txBody>
          <a:bodyPr wrap="square" rtlCol="0">
            <a:spAutoFit/>
          </a:bodyPr>
          <a:lstStyle/>
          <a:p>
            <a:pPr algn="ctr"/>
            <a:r>
              <a:rPr lang="en-US" sz="3600" dirty="0">
                <a:latin typeface="Gill Sans Ultra Bold" panose="020B0A02020104020203" pitchFamily="34" charset="0"/>
              </a:rPr>
              <a:t>Now it’s Your Turn…</a:t>
            </a:r>
            <a:endParaRPr lang="en-US" sz="3600" dirty="0"/>
          </a:p>
          <a:p>
            <a:pPr algn="ctr"/>
            <a:r>
              <a:rPr lang="en-US" sz="3600" dirty="0">
                <a:latin typeface="Gill Sans Ultra Bold" panose="020B0A02020104020203" pitchFamily="34" charset="0"/>
              </a:rPr>
              <a:t>use public art to send a message</a:t>
            </a:r>
          </a:p>
          <a:p>
            <a:pPr algn="ctr"/>
            <a:endParaRPr lang="en-US" sz="3600" dirty="0">
              <a:latin typeface="Gill Sans Ultra Bold" panose="020B0A02020104020203" pitchFamily="34" charset="0"/>
            </a:endParaRPr>
          </a:p>
          <a:p>
            <a:pPr algn="ctr"/>
            <a:r>
              <a:rPr lang="en-US" sz="4000" b="1" dirty="0">
                <a:latin typeface="Arial Rounded MT Bold" panose="020F0704030504030204" pitchFamily="34" charset="0"/>
              </a:rPr>
              <a:t>Think…</a:t>
            </a:r>
          </a:p>
          <a:p>
            <a:pPr algn="ctr"/>
            <a:r>
              <a:rPr lang="en-US" sz="3600" dirty="0">
                <a:latin typeface="Arial Rounded MT Bold" panose="020F0704030504030204" pitchFamily="34" charset="0"/>
              </a:rPr>
              <a:t>If you could send any message to the world through Graffiti using only </a:t>
            </a:r>
            <a:r>
              <a:rPr lang="en-US" sz="3600" b="1" dirty="0">
                <a:latin typeface="Arial Rounded MT Bold" panose="020F0704030504030204" pitchFamily="34" charset="0"/>
              </a:rPr>
              <a:t>1-2 words</a:t>
            </a:r>
            <a:r>
              <a:rPr lang="en-US" sz="3600" dirty="0">
                <a:latin typeface="Arial Rounded MT Bold" panose="020F0704030504030204" pitchFamily="34" charset="0"/>
              </a:rPr>
              <a:t>, </a:t>
            </a:r>
          </a:p>
          <a:p>
            <a:pPr algn="ctr"/>
            <a:r>
              <a:rPr lang="en-US" sz="3600" dirty="0">
                <a:latin typeface="Arial Rounded MT Bold" panose="020F0704030504030204" pitchFamily="34" charset="0"/>
              </a:rPr>
              <a:t>what would it be?</a:t>
            </a:r>
          </a:p>
          <a:p>
            <a:endParaRPr lang="en-US" sz="3600" dirty="0"/>
          </a:p>
        </p:txBody>
      </p:sp>
    </p:spTree>
    <p:extLst>
      <p:ext uri="{BB962C8B-B14F-4D97-AF65-F5344CB8AC3E}">
        <p14:creationId xmlns:p14="http://schemas.microsoft.com/office/powerpoint/2010/main" val="173039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120837">
            <a:off x="8860" y="-118800"/>
            <a:ext cx="4599605" cy="308317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260946">
            <a:off x="24141" y="3414277"/>
            <a:ext cx="4580399" cy="3033376"/>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7959" t="5133" r="9989" b="33892"/>
          <a:stretch/>
        </p:blipFill>
        <p:spPr>
          <a:xfrm rot="21260695">
            <a:off x="5437115" y="3649265"/>
            <a:ext cx="3657617" cy="2857513"/>
          </a:xfrm>
          <a:prstGeom prst="rect">
            <a:avLst/>
          </a:prstGeom>
        </p:spPr>
      </p:pic>
      <p:sp>
        <p:nvSpPr>
          <p:cNvPr id="7" name="TextBox 6"/>
          <p:cNvSpPr txBox="1"/>
          <p:nvPr/>
        </p:nvSpPr>
        <p:spPr>
          <a:xfrm>
            <a:off x="3124039" y="2913611"/>
            <a:ext cx="3398687" cy="1323439"/>
          </a:xfrm>
          <a:prstGeom prst="rect">
            <a:avLst/>
          </a:prstGeom>
          <a:noFill/>
        </p:spPr>
        <p:txBody>
          <a:bodyPr wrap="none" rtlCol="0">
            <a:spAutoFit/>
          </a:bodyPr>
          <a:lstStyle/>
          <a:p>
            <a:r>
              <a:rPr lang="en-US" sz="4400" dirty="0">
                <a:latin typeface="Arial Rounded MT Bold" panose="020F0704030504030204" pitchFamily="34" charset="0"/>
              </a:rPr>
              <a:t>Examples…</a:t>
            </a:r>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89761">
            <a:off x="5230253" y="-86497"/>
            <a:ext cx="3922566" cy="3045758"/>
          </a:xfrm>
          <a:prstGeom prst="rect">
            <a:avLst/>
          </a:prstGeom>
        </p:spPr>
      </p:pic>
    </p:spTree>
    <p:extLst>
      <p:ext uri="{BB962C8B-B14F-4D97-AF65-F5344CB8AC3E}">
        <p14:creationId xmlns:p14="http://schemas.microsoft.com/office/powerpoint/2010/main" val="2818355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707" y="448464"/>
            <a:ext cx="7851025" cy="5693866"/>
          </a:xfrm>
          <a:prstGeom prst="rect">
            <a:avLst/>
          </a:prstGeom>
          <a:noFill/>
        </p:spPr>
        <p:txBody>
          <a:bodyPr wrap="square" rtlCol="0">
            <a:spAutoFit/>
          </a:bodyPr>
          <a:lstStyle/>
          <a:p>
            <a:pPr algn="ctr"/>
            <a:r>
              <a:rPr lang="en-US" sz="4000" dirty="0">
                <a:latin typeface="Gill Sans Ultra Bold" panose="020B0A02020104020203" pitchFamily="34" charset="0"/>
              </a:rPr>
              <a:t>Let’s Create!!!</a:t>
            </a:r>
          </a:p>
          <a:p>
            <a:pPr algn="ctr"/>
            <a:endParaRPr lang="en-US" sz="1200" dirty="0">
              <a:latin typeface="Gill Sans Ultra Bold" panose="020B0A02020104020203" pitchFamily="34" charset="0"/>
            </a:endParaRPr>
          </a:p>
          <a:p>
            <a:pPr marL="514350" indent="-514350">
              <a:buAutoNum type="arabicParenR"/>
            </a:pPr>
            <a:r>
              <a:rPr lang="en-US" sz="2600" dirty="0"/>
              <a:t>Create a </a:t>
            </a:r>
            <a:r>
              <a:rPr lang="en-US" sz="2600" dirty="0">
                <a:solidFill>
                  <a:srgbClr val="FFFF00"/>
                </a:solidFill>
              </a:rPr>
              <a:t>sketch</a:t>
            </a:r>
            <a:r>
              <a:rPr lang="en-US" sz="2600" dirty="0"/>
              <a:t> of your word(s) using any style of </a:t>
            </a:r>
            <a:r>
              <a:rPr lang="en-US" sz="2600" dirty="0">
                <a:solidFill>
                  <a:srgbClr val="FFFF00"/>
                </a:solidFill>
              </a:rPr>
              <a:t>Graffiti lettering </a:t>
            </a:r>
            <a:r>
              <a:rPr lang="en-US" sz="2600" dirty="0"/>
              <a:t>(Fill the entire paper)</a:t>
            </a:r>
          </a:p>
          <a:p>
            <a:pPr marL="514350" indent="-514350">
              <a:buFontTx/>
              <a:buAutoNum type="arabicParenR"/>
            </a:pPr>
            <a:r>
              <a:rPr lang="en-US" sz="2600" dirty="0"/>
              <a:t>Incorporate symbolism/imagery as a background into your graffiti drawing to emphasize your “message”.</a:t>
            </a:r>
          </a:p>
          <a:p>
            <a:r>
              <a:rPr lang="en-US" sz="2600" dirty="0"/>
              <a:t>3)   Select a </a:t>
            </a:r>
            <a:r>
              <a:rPr lang="en-US" sz="2600" dirty="0">
                <a:solidFill>
                  <a:srgbClr val="FFFF00"/>
                </a:solidFill>
              </a:rPr>
              <a:t>set of colors </a:t>
            </a:r>
            <a:r>
              <a:rPr lang="en-US" sz="2600" dirty="0"/>
              <a:t>that aesthetically work well      </a:t>
            </a:r>
          </a:p>
          <a:p>
            <a:r>
              <a:rPr lang="en-US" sz="2600" dirty="0"/>
              <a:t>       together.</a:t>
            </a:r>
          </a:p>
          <a:p>
            <a:pPr marL="514350" indent="-514350">
              <a:buAutoNum type="arabicParenR" startAt="4"/>
            </a:pPr>
            <a:r>
              <a:rPr lang="en-US" sz="2600" dirty="0"/>
              <a:t>On a new sheet, create your </a:t>
            </a:r>
            <a:r>
              <a:rPr lang="en-US" sz="2600" dirty="0">
                <a:solidFill>
                  <a:srgbClr val="FFFF00"/>
                </a:solidFill>
              </a:rPr>
              <a:t>final piece </a:t>
            </a:r>
            <a:r>
              <a:rPr lang="en-US" sz="2600" dirty="0"/>
              <a:t>of Graffiti </a:t>
            </a:r>
          </a:p>
          <a:p>
            <a:r>
              <a:rPr lang="en-US" sz="2600" dirty="0"/>
              <a:t>       using markers, sharpies, crayons, and/or colored </a:t>
            </a:r>
          </a:p>
          <a:p>
            <a:r>
              <a:rPr lang="en-US" sz="2600" dirty="0"/>
              <a:t>       pencils.</a:t>
            </a:r>
          </a:p>
          <a:p>
            <a:r>
              <a:rPr lang="en-US" sz="2600" dirty="0"/>
              <a:t>5)   Color in all letters evenly. </a:t>
            </a:r>
          </a:p>
          <a:p>
            <a:r>
              <a:rPr lang="en-US" sz="2600" dirty="0"/>
              <a:t>6)   All Graffiti pieces will be installed together in the </a:t>
            </a:r>
          </a:p>
          <a:p>
            <a:r>
              <a:rPr lang="en-US" sz="2600" dirty="0"/>
              <a:t>       school hallways to spread student messages.</a:t>
            </a:r>
          </a:p>
        </p:txBody>
      </p:sp>
    </p:spTree>
    <p:extLst>
      <p:ext uri="{BB962C8B-B14F-4D97-AF65-F5344CB8AC3E}">
        <p14:creationId xmlns:p14="http://schemas.microsoft.com/office/powerpoint/2010/main" val="2150413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4637" y="473838"/>
            <a:ext cx="4572000" cy="4093428"/>
          </a:xfrm>
          <a:prstGeom prst="rect">
            <a:avLst/>
          </a:prstGeom>
        </p:spPr>
        <p:txBody>
          <a:bodyPr wrap="square">
            <a:spAutoFit/>
          </a:bodyPr>
          <a:lstStyle/>
          <a:p>
            <a:r>
              <a:rPr lang="en-US" sz="2600" u="sng" dirty="0">
                <a:latin typeface="Arial Rounded MT Bold" panose="020F0704030504030204" pitchFamily="34" charset="0"/>
              </a:rPr>
              <a:t>Tips For Your Graffiti Work:</a:t>
            </a:r>
          </a:p>
          <a:p>
            <a:endParaRPr lang="en-US" dirty="0"/>
          </a:p>
          <a:p>
            <a:pPr marL="285750" indent="-285750">
              <a:buFont typeface="Arial" panose="020B0604020202020204" pitchFamily="34" charset="0"/>
              <a:buChar char="•"/>
            </a:pPr>
            <a:r>
              <a:rPr lang="en-US" dirty="0"/>
              <a:t>Exaggerate Letters</a:t>
            </a:r>
          </a:p>
          <a:p>
            <a:pPr marL="285750" indent="-285750">
              <a:buFont typeface="Arial" panose="020B0604020202020204" pitchFamily="34" charset="0"/>
              <a:buChar char="•"/>
            </a:pPr>
            <a:r>
              <a:rPr lang="en-US" dirty="0"/>
              <a:t>Make letters same thickness</a:t>
            </a:r>
          </a:p>
          <a:p>
            <a:pPr marL="285750" indent="-285750">
              <a:buFont typeface="Arial" panose="020B0604020202020204" pitchFamily="34" charset="0"/>
              <a:buChar char="•"/>
            </a:pPr>
            <a:r>
              <a:rPr lang="en-US" dirty="0"/>
              <a:t>Add multiple colors in each letter</a:t>
            </a:r>
          </a:p>
          <a:p>
            <a:pPr marL="285750" indent="-285750">
              <a:buFont typeface="Arial" panose="020B0604020202020204" pitchFamily="34" charset="0"/>
              <a:buChar char="•"/>
            </a:pPr>
            <a:r>
              <a:rPr lang="en-US" dirty="0"/>
              <a:t>Make it colorful/repeat colors</a:t>
            </a:r>
          </a:p>
          <a:p>
            <a:pPr marL="285750" indent="-285750">
              <a:buFont typeface="Arial" panose="020B0604020202020204" pitchFamily="34" charset="0"/>
              <a:buChar char="•"/>
            </a:pPr>
            <a:r>
              <a:rPr lang="en-US" dirty="0"/>
              <a:t>Make it meaningful</a:t>
            </a:r>
          </a:p>
          <a:p>
            <a:pPr marL="285750" indent="-285750">
              <a:buFont typeface="Arial" panose="020B0604020202020204" pitchFamily="34" charset="0"/>
              <a:buChar char="•"/>
            </a:pPr>
            <a:r>
              <a:rPr lang="en-US" dirty="0"/>
              <a:t>Overlap letters/images</a:t>
            </a:r>
          </a:p>
          <a:p>
            <a:pPr marL="285750" indent="-285750">
              <a:buFont typeface="Arial" panose="020B0604020202020204" pitchFamily="34" charset="0"/>
              <a:buChar char="•"/>
            </a:pPr>
            <a:r>
              <a:rPr lang="en-US" dirty="0"/>
              <a:t>Add borders around your entire word</a:t>
            </a:r>
          </a:p>
          <a:p>
            <a:pPr marL="285750" indent="-285750">
              <a:buFont typeface="Arial" panose="020B0604020202020204" pitchFamily="34" charset="0"/>
              <a:buChar char="•"/>
            </a:pPr>
            <a:r>
              <a:rPr lang="en-US" dirty="0"/>
              <a:t>Add shadowing/3-D effect to each letters</a:t>
            </a:r>
          </a:p>
          <a:p>
            <a:pPr marL="285750" indent="-285750">
              <a:buFont typeface="Arial" panose="020B0604020202020204" pitchFamily="34" charset="0"/>
              <a:buChar char="•"/>
            </a:pPr>
            <a:r>
              <a:rPr lang="en-US" dirty="0"/>
              <a:t>Draw symbols/pictures partially behind, in front of, or throughout your word(s)</a:t>
            </a:r>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244666">
            <a:off x="143359" y="458604"/>
            <a:ext cx="3630444" cy="317300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56630">
            <a:off x="5718952" y="4126225"/>
            <a:ext cx="3415740" cy="256180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342171">
            <a:off x="342713" y="3827868"/>
            <a:ext cx="3813655" cy="1834186"/>
          </a:xfrm>
          <a:prstGeom prst="rect">
            <a:avLst/>
          </a:prstGeom>
        </p:spPr>
      </p:pic>
    </p:spTree>
    <p:extLst>
      <p:ext uri="{BB962C8B-B14F-4D97-AF65-F5344CB8AC3E}">
        <p14:creationId xmlns:p14="http://schemas.microsoft.com/office/powerpoint/2010/main" val="102932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686" y="442184"/>
            <a:ext cx="1567701" cy="2510741"/>
          </a:xfrm>
        </p:spPr>
        <p:txBody>
          <a:bodyPr>
            <a:normAutofit/>
          </a:bodyPr>
          <a:lstStyle/>
          <a:p>
            <a:r>
              <a:rPr lang="en-US" sz="2000" dirty="0">
                <a:latin typeface="Arial Rounded MT Bold" panose="020F0704030504030204" pitchFamily="34" charset="0"/>
              </a:rPr>
              <a:t>Ms. Wynes</a:t>
            </a:r>
            <a:br>
              <a:rPr lang="en-US" sz="2000" dirty="0">
                <a:latin typeface="Arial Rounded MT Bold" panose="020F0704030504030204" pitchFamily="34" charset="0"/>
              </a:rPr>
            </a:br>
            <a:r>
              <a:rPr lang="en-US" sz="2000" dirty="0">
                <a:latin typeface="Arial Rounded MT Bold" panose="020F0704030504030204" pitchFamily="34" charset="0"/>
              </a:rPr>
              <a:t>Exploring Graffiti Art</a:t>
            </a:r>
            <a:br>
              <a:rPr lang="en-US" sz="2000" dirty="0">
                <a:latin typeface="Arial Rounded MT Bold" panose="020F0704030504030204" pitchFamily="34" charset="0"/>
              </a:rPr>
            </a:br>
            <a:r>
              <a:rPr lang="en-US" sz="2000" dirty="0">
                <a:latin typeface="Arial Rounded MT Bold" panose="020F0704030504030204" pitchFamily="34" charset="0"/>
              </a:rPr>
              <a:t>in </a:t>
            </a:r>
            <a:br>
              <a:rPr lang="en-US" sz="2000" dirty="0">
                <a:latin typeface="Arial Rounded MT Bold" panose="020F0704030504030204" pitchFamily="34" charset="0"/>
              </a:rPr>
            </a:br>
            <a:r>
              <a:rPr lang="en-US" sz="2000" dirty="0">
                <a:latin typeface="Arial Rounded MT Bold" panose="020F0704030504030204" pitchFamily="34" charset="0"/>
              </a:rPr>
              <a:t>Salvador de Bahia,</a:t>
            </a:r>
            <a:br>
              <a:rPr lang="en-US" sz="2000" dirty="0">
                <a:latin typeface="Arial Rounded MT Bold" panose="020F0704030504030204" pitchFamily="34" charset="0"/>
              </a:rPr>
            </a:br>
            <a:r>
              <a:rPr lang="en-US" sz="2000" dirty="0">
                <a:latin typeface="Arial Rounded MT Bold" panose="020F0704030504030204" pitchFamily="34" charset="0"/>
              </a:rPr>
              <a:t>Brazil</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10385"/>
            <a:ext cx="3870802" cy="6881427"/>
          </a:xfr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86387" y="13042"/>
            <a:ext cx="3857625" cy="6858000"/>
          </a:xfrm>
          <a:prstGeom prst="rect">
            <a:avLst/>
          </a:prstGeom>
        </p:spPr>
      </p:pic>
    </p:spTree>
    <p:extLst>
      <p:ext uri="{BB962C8B-B14F-4D97-AF65-F5344CB8AC3E}">
        <p14:creationId xmlns:p14="http://schemas.microsoft.com/office/powerpoint/2010/main" val="9979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875" y="-136197"/>
            <a:ext cx="10156051" cy="7617039"/>
          </a:xfrm>
        </p:spPr>
      </p:pic>
    </p:spTree>
    <p:extLst>
      <p:ext uri="{BB962C8B-B14F-4D97-AF65-F5344CB8AC3E}">
        <p14:creationId xmlns:p14="http://schemas.microsoft.com/office/powerpoint/2010/main" val="112349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143676" y="-88287"/>
            <a:ext cx="5256775" cy="7009033"/>
          </a:xfrm>
        </p:spPr>
      </p:pic>
    </p:spTree>
    <p:extLst>
      <p:ext uri="{BB962C8B-B14F-4D97-AF65-F5344CB8AC3E}">
        <p14:creationId xmlns:p14="http://schemas.microsoft.com/office/powerpoint/2010/main" val="313853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02698" y="-151348"/>
            <a:ext cx="10227405" cy="7670554"/>
          </a:xfrm>
        </p:spPr>
      </p:pic>
    </p:spTree>
    <p:extLst>
      <p:ext uri="{BB962C8B-B14F-4D97-AF65-F5344CB8AC3E}">
        <p14:creationId xmlns:p14="http://schemas.microsoft.com/office/powerpoint/2010/main" val="303741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 y="-145043"/>
            <a:ext cx="9337391" cy="7003043"/>
          </a:xfrm>
        </p:spPr>
      </p:pic>
    </p:spTree>
    <p:extLst>
      <p:ext uri="{BB962C8B-B14F-4D97-AF65-F5344CB8AC3E}">
        <p14:creationId xmlns:p14="http://schemas.microsoft.com/office/powerpoint/2010/main" val="418426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3779729050"/>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2137</TotalTime>
  <Words>1549</Words>
  <Application>Microsoft Office PowerPoint</Application>
  <PresentationFormat>On-screen Show (4:3)</PresentationFormat>
  <Paragraphs>187</Paragraphs>
  <Slides>37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Rounded MT Bold</vt:lpstr>
      <vt:lpstr>Calibri</vt:lpstr>
      <vt:lpstr>Cooper Black</vt:lpstr>
      <vt:lpstr>Elephant</vt:lpstr>
      <vt:lpstr>Gill Sans Ultra Bold</vt:lpstr>
      <vt:lpstr> Black </vt:lpstr>
      <vt:lpstr> STREET ART:    Graffiti in Brazil   by Alana Wynes  </vt:lpstr>
      <vt:lpstr>What is Graffiti?</vt:lpstr>
      <vt:lpstr>Documentation of Graffiti in  Salvador de Bahia, Brazil 2016</vt:lpstr>
      <vt:lpstr>Ms. Wynes Exploring Graffiti Art in  Salvador de Bahia, Brazil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Capoeira Studio in Salvador, Brazil</vt:lpstr>
      <vt:lpstr>Guiding Questions</vt:lpstr>
      <vt:lpstr>Graffiti  As a Response!  The Power of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Wynes</dc:creator>
  <cp:lastModifiedBy>Alana Wynes</cp:lastModifiedBy>
  <cp:revision>67</cp:revision>
  <dcterms:created xsi:type="dcterms:W3CDTF">2016-05-21T02:11:21Z</dcterms:created>
  <dcterms:modified xsi:type="dcterms:W3CDTF">2016-10-24T18:15:26Z</dcterms:modified>
</cp:coreProperties>
</file>